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6"/>
  </p:notesMasterIdLst>
  <p:sldIdLst>
    <p:sldId id="257" r:id="rId2"/>
    <p:sldId id="273" r:id="rId3"/>
    <p:sldId id="288" r:id="rId4"/>
    <p:sldId id="259" r:id="rId5"/>
    <p:sldId id="260" r:id="rId6"/>
    <p:sldId id="279" r:id="rId7"/>
    <p:sldId id="291" r:id="rId8"/>
    <p:sldId id="287" r:id="rId9"/>
    <p:sldId id="286" r:id="rId10"/>
    <p:sldId id="271" r:id="rId11"/>
    <p:sldId id="277" r:id="rId12"/>
    <p:sldId id="285" r:id="rId13"/>
    <p:sldId id="272" r:id="rId14"/>
    <p:sldId id="29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126"/>
    <p:restoredTop sz="80357"/>
  </p:normalViewPr>
  <p:slideViewPr>
    <p:cSldViewPr snapToGrid="0" snapToObjects="1">
      <p:cViewPr varScale="1">
        <p:scale>
          <a:sx n="59" d="100"/>
          <a:sy n="59" d="100"/>
        </p:scale>
        <p:origin x="200" y="1080"/>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96" d="100"/>
          <a:sy n="96" d="100"/>
        </p:scale>
        <p:origin x="1368" y="16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hdphoto1.wdp>
</file>

<file path=ppt/media/hdphoto2.wdp>
</file>

<file path=ppt/media/image1.png>
</file>

<file path=ppt/media/image10.tiff>
</file>

<file path=ppt/media/image11.jpeg>
</file>

<file path=ppt/media/image12.jpeg>
</file>

<file path=ppt/media/image13.tiff>
</file>

<file path=ppt/media/image2.tiff>
</file>

<file path=ppt/media/image3.tiff>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2B2161-1B26-854F-B1D4-D0880A7E11FF}" type="datetimeFigureOut">
              <a:rPr lang="en-US" smtClean="0"/>
              <a:t>2/13/20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1A23D4-64A2-C94F-B517-995546F30BA0}" type="slidenum">
              <a:rPr lang="en-US" smtClean="0"/>
              <a:t>‹#›</a:t>
            </a:fld>
            <a:endParaRPr lang="en-US"/>
          </a:p>
        </p:txBody>
      </p:sp>
    </p:spTree>
    <p:extLst>
      <p:ext uri="{BB962C8B-B14F-4D97-AF65-F5344CB8AC3E}">
        <p14:creationId xmlns:p14="http://schemas.microsoft.com/office/powerpoint/2010/main" val="11134185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 Id="rId3" Type="http://schemas.openxmlformats.org/officeDocument/2006/relationships/hyperlink" Target="https://implicit.harvard.edu/implicit/takeatest.html"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 Id="rId3" Type="http://schemas.openxmlformats.org/officeDocument/2006/relationships/hyperlink" Target="https://implicit.harvard.edu/implicit/takeatest.html"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endParaRPr lang="en-US" baseline="0" dirty="0" smtClean="0"/>
          </a:p>
          <a:p>
            <a:pPr marL="171450" indent="-171450">
              <a:buFontTx/>
              <a:buChar char="-"/>
            </a:pPr>
            <a:endParaRPr lang="en-US" baseline="0" dirty="0" smtClean="0"/>
          </a:p>
          <a:p>
            <a:pPr marL="171450" indent="-171450">
              <a:buFontTx/>
              <a:buChar char="-"/>
            </a:pPr>
            <a:endParaRPr lang="en-US" baseline="0" dirty="0" smtClean="0"/>
          </a:p>
        </p:txBody>
      </p:sp>
      <p:sp>
        <p:nvSpPr>
          <p:cNvPr id="4" name="Slide Number Placeholder 3"/>
          <p:cNvSpPr>
            <a:spLocks noGrp="1"/>
          </p:cNvSpPr>
          <p:nvPr>
            <p:ph type="sldNum" sz="quarter" idx="10"/>
          </p:nvPr>
        </p:nvSpPr>
        <p:spPr/>
        <p:txBody>
          <a:bodyPr/>
          <a:lstStyle/>
          <a:p>
            <a:fld id="{27141095-62D6-0142-BB60-44EB529BB05F}" type="slidenum">
              <a:rPr lang="en-US" smtClean="0"/>
              <a:t>1</a:t>
            </a:fld>
            <a:endParaRPr lang="en-US"/>
          </a:p>
        </p:txBody>
      </p:sp>
    </p:spTree>
    <p:extLst>
      <p:ext uri="{BB962C8B-B14F-4D97-AF65-F5344CB8AC3E}">
        <p14:creationId xmlns:p14="http://schemas.microsoft.com/office/powerpoint/2010/main" val="525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i="0" dirty="0" smtClean="0"/>
              <a:t>And, finally, this framework</a:t>
            </a:r>
            <a:r>
              <a:rPr lang="en-US" b="0" i="0" baseline="0" dirty="0" smtClean="0"/>
              <a:t> that I’ve been using to explain LANGUAGE STRUCRURESA</a:t>
            </a:r>
            <a:r>
              <a:rPr lang="mr-IN" b="0" i="0" baseline="0" dirty="0" smtClean="0"/>
              <a:t>–</a:t>
            </a:r>
            <a:r>
              <a:rPr lang="en-US" b="0" i="0" baseline="0" dirty="0" smtClean="0"/>
              <a:t> the notion of multiple timescales </a:t>
            </a:r>
            <a:r>
              <a:rPr lang="mr-IN" b="0" i="0" baseline="0" dirty="0" smtClean="0"/>
              <a:t>–</a:t>
            </a:r>
            <a:r>
              <a:rPr lang="en-US" b="0" i="0" baseline="0" dirty="0" smtClean="0"/>
              <a:t> as a more general framework that can be applied to domains beyond language.</a:t>
            </a:r>
          </a:p>
          <a:p>
            <a:endParaRPr lang="en-US" b="0" i="0" baseline="0" dirty="0" smtClean="0"/>
          </a:p>
          <a:p>
            <a:r>
              <a:rPr lang="en-US" b="0" i="0" baseline="0" dirty="0" smtClean="0"/>
              <a:t>For example, recently I’ve become interested in using this framework to think about the origins of  a </a:t>
            </a:r>
            <a:r>
              <a:rPr lang="en-US" b="0" i="0" baseline="0" dirty="0" err="1" smtClean="0"/>
              <a:t>dfiferent</a:t>
            </a:r>
            <a:r>
              <a:rPr lang="en-US" b="0" i="0" baseline="0" dirty="0" smtClean="0"/>
              <a:t> socials </a:t>
            </a:r>
            <a:r>
              <a:rPr lang="en-US" b="0" i="0" baseline="0" dirty="0" err="1" smtClean="0"/>
              <a:t>tructure</a:t>
            </a:r>
            <a:r>
              <a:rPr lang="en-US" b="0" i="0" baseline="0" dirty="0" smtClean="0"/>
              <a:t> - gender biases</a:t>
            </a:r>
          </a:p>
          <a:p>
            <a:endParaRPr lang="en-US" b="0" i="0" baseline="0" dirty="0" smtClean="0"/>
          </a:p>
          <a:p>
            <a:r>
              <a:rPr lang="en-US" b="0" i="0" baseline="0" dirty="0" smtClean="0"/>
              <a:t>-&gt; in </a:t>
            </a:r>
            <a:r>
              <a:rPr lang="en-US" b="0" i="0" baseline="0" dirty="0" err="1" smtClean="0"/>
              <a:t>paraticular</a:t>
            </a:r>
            <a:r>
              <a:rPr lang="en-US" b="0" i="0" baseline="0" dirty="0" smtClean="0"/>
              <a:t> </a:t>
            </a:r>
            <a:r>
              <a:rPr lang="mr-IN" b="0" i="0" baseline="0" dirty="0" smtClean="0"/>
              <a:t>–</a:t>
            </a:r>
            <a:r>
              <a:rPr lang="en-US" b="0" i="0" baseline="0" dirty="0" smtClean="0"/>
              <a:t> the role that language might play in the emergence of these biases.</a:t>
            </a:r>
          </a:p>
          <a:p>
            <a:endParaRPr lang="en-US" b="0" i="0" baseline="0" dirty="0" smtClean="0"/>
          </a:p>
          <a:p>
            <a:r>
              <a:rPr lang="en-US" b="0" i="0" baseline="0" dirty="0" smtClean="0"/>
              <a:t>Take </a:t>
            </a:r>
            <a:r>
              <a:rPr lang="mr-IN" b="0" i="0" baseline="0" dirty="0" smtClean="0"/>
              <a:t>–</a:t>
            </a:r>
            <a:r>
              <a:rPr lang="en-US" b="0" i="0" baseline="0" dirty="0" smtClean="0"/>
              <a:t> for example </a:t>
            </a:r>
            <a:r>
              <a:rPr lang="mr-IN" b="0" i="0" baseline="0" dirty="0" smtClean="0"/>
              <a:t>–</a:t>
            </a:r>
            <a:r>
              <a:rPr lang="en-US" b="0" i="0" baseline="0" dirty="0" smtClean="0"/>
              <a:t> the fact that most doctors tend to be men</a:t>
            </a:r>
          </a:p>
          <a:p>
            <a:endParaRPr lang="en-US" b="0" i="0" baseline="0" dirty="0" smtClean="0"/>
          </a:p>
          <a:p>
            <a:r>
              <a:rPr lang="en-US" b="0" i="0" baseline="0" dirty="0" smtClean="0"/>
              <a:t>This is a fact that is likely the product of processes at shorter timescale. </a:t>
            </a:r>
          </a:p>
          <a:p>
            <a:endParaRPr lang="en-US" b="0" i="0" baseline="0" dirty="0" smtClean="0"/>
          </a:p>
          <a:p>
            <a:r>
              <a:rPr lang="en-US" b="0" i="0" baseline="0" dirty="0" smtClean="0"/>
              <a:t>You might imagine that we are just more likely to talk about men as being doctors (perhaps because it reflects the reality of the world), and in aggregate that leads to language statistics that are biased to associate men with doctors, relative to women</a:t>
            </a:r>
          </a:p>
          <a:p>
            <a:endParaRPr lang="en-US" b="0" i="0" baseline="0" dirty="0" smtClean="0"/>
          </a:p>
          <a:p>
            <a:r>
              <a:rPr lang="en-US" b="0" i="0" baseline="0" dirty="0" smtClean="0"/>
              <a:t>At the developmental timescale, you might imagine that kids are exposed to the biases perhaps in an exaggerated away; and that they could particularly sensitive to the statistics</a:t>
            </a:r>
          </a:p>
          <a:p>
            <a:endParaRPr lang="en-US" b="0" i="0" baseline="0" dirty="0" smtClean="0"/>
          </a:p>
          <a:p>
            <a:r>
              <a:rPr lang="en-US" b="0" i="0" baseline="0" dirty="0" smtClean="0"/>
              <a:t>And, over time, processes at these two shorter timescales contribute to biases at the population level.</a:t>
            </a:r>
            <a:endParaRPr lang="en-US" b="0" i="0" dirty="0" smtClean="0"/>
          </a:p>
          <a:p>
            <a:endParaRPr lang="en-US" dirty="0"/>
          </a:p>
        </p:txBody>
      </p:sp>
      <p:sp>
        <p:nvSpPr>
          <p:cNvPr id="4" name="Slide Number Placeholder 3"/>
          <p:cNvSpPr>
            <a:spLocks noGrp="1"/>
          </p:cNvSpPr>
          <p:nvPr>
            <p:ph type="sldNum" sz="quarter" idx="10"/>
          </p:nvPr>
        </p:nvSpPr>
        <p:spPr/>
        <p:txBody>
          <a:bodyPr/>
          <a:lstStyle/>
          <a:p>
            <a:fld id="{561A23D4-64A2-C94F-B517-995546F30BA0}" type="slidenum">
              <a:rPr lang="en-US" smtClean="0"/>
              <a:t>10</a:t>
            </a:fld>
            <a:endParaRPr lang="en-US"/>
          </a:p>
        </p:txBody>
      </p:sp>
    </p:spTree>
    <p:extLst>
      <p:ext uri="{BB962C8B-B14F-4D97-AF65-F5344CB8AC3E}">
        <p14:creationId xmlns:p14="http://schemas.microsoft.com/office/powerpoint/2010/main" val="21064297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1A23D4-64A2-C94F-B517-995546F30BA0}" type="slidenum">
              <a:rPr lang="en-US" smtClean="0"/>
              <a:t>11</a:t>
            </a:fld>
            <a:endParaRPr lang="en-US"/>
          </a:p>
        </p:txBody>
      </p:sp>
    </p:spTree>
    <p:extLst>
      <p:ext uri="{BB962C8B-B14F-4D97-AF65-F5344CB8AC3E}">
        <p14:creationId xmlns:p14="http://schemas.microsoft.com/office/powerpoint/2010/main" val="20767422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561A23D4-64A2-C94F-B517-995546F30BA0}" type="slidenum">
              <a:rPr lang="en-US" smtClean="0"/>
              <a:t>12</a:t>
            </a:fld>
            <a:endParaRPr lang="en-US"/>
          </a:p>
        </p:txBody>
      </p:sp>
    </p:spTree>
    <p:extLst>
      <p:ext uri="{BB962C8B-B14F-4D97-AF65-F5344CB8AC3E}">
        <p14:creationId xmlns:p14="http://schemas.microsoft.com/office/powerpoint/2010/main" val="9428661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baseline="0" dirty="0" smtClean="0"/>
          </a:p>
        </p:txBody>
      </p:sp>
      <p:sp>
        <p:nvSpPr>
          <p:cNvPr id="4" name="Slide Number Placeholder 3"/>
          <p:cNvSpPr>
            <a:spLocks noGrp="1"/>
          </p:cNvSpPr>
          <p:nvPr>
            <p:ph type="sldNum" sz="quarter" idx="10"/>
          </p:nvPr>
        </p:nvSpPr>
        <p:spPr/>
        <p:txBody>
          <a:bodyPr/>
          <a:lstStyle/>
          <a:p>
            <a:fld id="{27141095-62D6-0142-BB60-44EB529BB05F}" type="slidenum">
              <a:rPr lang="en-US" smtClean="0"/>
              <a:t>13</a:t>
            </a:fld>
            <a:endParaRPr lang="en-US"/>
          </a:p>
        </p:txBody>
      </p:sp>
    </p:spTree>
    <p:extLst>
      <p:ext uri="{BB962C8B-B14F-4D97-AF65-F5344CB8AC3E}">
        <p14:creationId xmlns:p14="http://schemas.microsoft.com/office/powerpoint/2010/main" val="150002765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movies and TV shows; </a:t>
            </a:r>
            <a:r>
              <a:rPr lang="en-US" sz="1200" kern="1200" dirty="0" err="1" smtClean="0">
                <a:solidFill>
                  <a:schemeClr val="tx1"/>
                </a:solidFill>
                <a:effectLst/>
                <a:latin typeface="+mn-lt"/>
                <a:ea typeface="+mn-ea"/>
                <a:cs typeface="+mn-cs"/>
              </a:rPr>
              <a:t>cor</a:t>
            </a:r>
            <a:r>
              <a:rPr lang="en-US" sz="1200" kern="1200" dirty="0" smtClean="0">
                <a:solidFill>
                  <a:schemeClr val="tx1"/>
                </a:solidFill>
                <a:effectLst/>
                <a:latin typeface="+mn-lt"/>
                <a:ea typeface="+mn-ea"/>
                <a:cs typeface="+mn-cs"/>
              </a:rPr>
              <a:t> is .63 </a:t>
            </a:r>
            <a:endParaRPr lang="en-US" dirty="0" smtClean="0"/>
          </a:p>
          <a:p>
            <a:endParaRPr lang="en-US" dirty="0"/>
          </a:p>
        </p:txBody>
      </p:sp>
      <p:sp>
        <p:nvSpPr>
          <p:cNvPr id="4" name="Slide Number Placeholder 3"/>
          <p:cNvSpPr>
            <a:spLocks noGrp="1"/>
          </p:cNvSpPr>
          <p:nvPr>
            <p:ph type="sldNum" sz="quarter" idx="10"/>
          </p:nvPr>
        </p:nvSpPr>
        <p:spPr/>
        <p:txBody>
          <a:bodyPr/>
          <a:lstStyle/>
          <a:p>
            <a:fld id="{27141095-62D6-0142-BB60-44EB529BB05F}" type="slidenum">
              <a:rPr lang="en-US" smtClean="0"/>
              <a:t>14</a:t>
            </a:fld>
            <a:endParaRPr lang="en-US"/>
          </a:p>
        </p:txBody>
      </p:sp>
    </p:spTree>
    <p:extLst>
      <p:ext uri="{BB962C8B-B14F-4D97-AF65-F5344CB8AC3E}">
        <p14:creationId xmlns:p14="http://schemas.microsoft.com/office/powerpoint/2010/main" val="14519145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1A23D4-64A2-C94F-B517-995546F30BA0}" type="slidenum">
              <a:rPr lang="en-US" smtClean="0"/>
              <a:t>2</a:t>
            </a:fld>
            <a:endParaRPr lang="en-US"/>
          </a:p>
        </p:txBody>
      </p:sp>
    </p:spTree>
    <p:extLst>
      <p:ext uri="{BB962C8B-B14F-4D97-AF65-F5344CB8AC3E}">
        <p14:creationId xmlns:p14="http://schemas.microsoft.com/office/powerpoint/2010/main" val="9356459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dirty="0" smtClean="0">
                <a:latin typeface="Avenir Book" charset="0"/>
                <a:ea typeface="Avenir Book" charset="0"/>
                <a:cs typeface="Avenir Book" charset="0"/>
              </a:rPr>
              <a:t>If you track word co-occurrences across a large corpora of text,</a:t>
            </a:r>
          </a:p>
          <a:p>
            <a:endParaRPr lang="en-US" dirty="0" smtClean="0"/>
          </a:p>
          <a:p>
            <a:endParaRPr lang="en-US" dirty="0" smtClean="0"/>
          </a:p>
          <a:p>
            <a:r>
              <a:rPr lang="en-US" dirty="0" smtClean="0"/>
              <a:t>Given</a:t>
            </a:r>
            <a:r>
              <a:rPr lang="en-US" baseline="0" dirty="0" smtClean="0"/>
              <a:t> </a:t>
            </a:r>
            <a:r>
              <a:rPr lang="en-US" dirty="0" smtClean="0"/>
              <a:t>this</a:t>
            </a:r>
            <a:r>
              <a:rPr lang="en-US" baseline="0" dirty="0" smtClean="0"/>
              <a:t> corpus of text, we need some way to derive the meanings of words from them.</a:t>
            </a:r>
          </a:p>
          <a:p>
            <a:endParaRPr lang="en-US" baseline="0" dirty="0" smtClean="0"/>
          </a:p>
          <a:p>
            <a:r>
              <a:rPr lang="en-US" baseline="0" dirty="0" smtClean="0"/>
              <a:t>To do that, we’re going to assume a model of semantics called distributional semantics:</a:t>
            </a:r>
          </a:p>
          <a:p>
            <a:endParaRPr lang="en-US" baseline="0" dirty="0" smtClean="0"/>
          </a:p>
          <a:p>
            <a:r>
              <a:rPr lang="en-US" baseline="0" dirty="0" smtClean="0"/>
              <a:t>Semantic similarity</a:t>
            </a:r>
            <a:r>
              <a:rPr lang="mr-IN" baseline="0" dirty="0" smtClean="0"/>
              <a:t>…</a:t>
            </a:r>
            <a:endParaRPr lang="en-US" baseline="0" dirty="0" smtClean="0"/>
          </a:p>
          <a:p>
            <a:endParaRPr lang="en-US" baseline="0" dirty="0" smtClean="0"/>
          </a:p>
          <a:p>
            <a:r>
              <a:rPr lang="en-US" baseline="0" dirty="0" smtClean="0"/>
              <a:t>To illustrate this approach, consider this toy corpus that contains only a single sentence.</a:t>
            </a:r>
          </a:p>
          <a:p>
            <a:endParaRPr lang="en-US" baseline="0" dirty="0" smtClean="0"/>
          </a:p>
          <a:p>
            <a:r>
              <a:rPr lang="en-US" baseline="0" dirty="0" smtClean="0"/>
              <a:t>If we wanted to derive the semantics of these words from this sentence alone we could construct a matrix where we </a:t>
            </a:r>
            <a:r>
              <a:rPr lang="en-US" baseline="0" dirty="0" err="1" smtClean="0"/>
              <a:t>asign</a:t>
            </a:r>
            <a:r>
              <a:rPr lang="en-US" baseline="0" dirty="0" smtClean="0"/>
              <a:t> each unique word to a row and column, and track the </a:t>
            </a:r>
            <a:r>
              <a:rPr lang="en-US" baseline="0" dirty="0" err="1" smtClean="0"/>
              <a:t>occcurences</a:t>
            </a:r>
            <a:r>
              <a:rPr lang="en-US" baseline="0" dirty="0" smtClean="0"/>
              <a:t> DIRECTLY NEXT TO EACHOTHER between words.</a:t>
            </a:r>
          </a:p>
          <a:p>
            <a:endParaRPr lang="en-US" baseline="0" dirty="0" smtClean="0"/>
          </a:p>
          <a:p>
            <a:r>
              <a:rPr lang="en-US" baseline="0" dirty="0" smtClean="0"/>
              <a:t>For example </a:t>
            </a:r>
            <a:r>
              <a:rPr lang="en-US" baseline="0" dirty="0" err="1" smtClean="0"/>
              <a:t>beause</a:t>
            </a:r>
            <a:r>
              <a:rPr lang="en-US" baseline="0" dirty="0" smtClean="0"/>
              <a:t> </a:t>
            </a:r>
            <a:r>
              <a:rPr lang="en-US" baseline="0" dirty="0" err="1" smtClean="0"/>
              <a:t>sam</a:t>
            </a:r>
            <a:r>
              <a:rPr lang="en-US" baseline="0" dirty="0" smtClean="0"/>
              <a:t> co-</a:t>
            </a:r>
            <a:r>
              <a:rPr lang="en-US" baseline="0" dirty="0" err="1" smtClean="0"/>
              <a:t>ocurs</a:t>
            </a:r>
            <a:r>
              <a:rPr lang="en-US" baseline="0" dirty="0" smtClean="0"/>
              <a:t> with ate, we would record that count in the appropriate cell.</a:t>
            </a:r>
          </a:p>
          <a:p>
            <a:endParaRPr lang="en-US" baseline="0" dirty="0" smtClean="0"/>
          </a:p>
          <a:p>
            <a:r>
              <a:rPr lang="en-US" baseline="0" dirty="0" smtClean="0"/>
              <a:t>This approach would tell us that barn and apple are more similar than barn and Sam, because barn and apple appear in </a:t>
            </a:r>
            <a:r>
              <a:rPr lang="en-US" baseline="0" dirty="0" err="1" smtClean="0"/>
              <a:t>similair</a:t>
            </a:r>
            <a:r>
              <a:rPr lang="en-US" baseline="0" dirty="0" smtClean="0"/>
              <a:t> context (both after the word red).</a:t>
            </a:r>
          </a:p>
          <a:p>
            <a:r>
              <a:rPr lang="en-US" baseline="0" dirty="0" smtClean="0"/>
              <a:t>.</a:t>
            </a:r>
          </a:p>
        </p:txBody>
      </p:sp>
      <p:sp>
        <p:nvSpPr>
          <p:cNvPr id="4" name="Slide Number Placeholder 3"/>
          <p:cNvSpPr>
            <a:spLocks noGrp="1"/>
          </p:cNvSpPr>
          <p:nvPr>
            <p:ph type="sldNum" sz="quarter" idx="10"/>
          </p:nvPr>
        </p:nvSpPr>
        <p:spPr/>
        <p:txBody>
          <a:bodyPr/>
          <a:lstStyle/>
          <a:p>
            <a:fld id="{27141095-62D6-0142-BB60-44EB529BB05F}" type="slidenum">
              <a:rPr lang="en-US" smtClean="0"/>
              <a:t>3</a:t>
            </a:fld>
            <a:endParaRPr lang="en-US"/>
          </a:p>
        </p:txBody>
      </p:sp>
    </p:spTree>
    <p:extLst>
      <p:ext uri="{BB962C8B-B14F-4D97-AF65-F5344CB8AC3E}">
        <p14:creationId xmlns:p14="http://schemas.microsoft.com/office/powerpoint/2010/main" val="857943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latin typeface="Avenir Book" charset="0"/>
                <a:ea typeface="Avenir Book" charset="0"/>
                <a:cs typeface="Avenir Book" charset="0"/>
              </a:rPr>
              <a:t>Explicit (</a:t>
            </a:r>
            <a:r>
              <a:rPr lang="nb-NO" sz="1200" dirty="0" err="1" smtClean="0">
                <a:latin typeface="Avenir Book" charset="0"/>
                <a:ea typeface="Avenir Book" charset="0"/>
                <a:cs typeface="Avenir Book" charset="0"/>
              </a:rPr>
              <a:t>Nosek</a:t>
            </a:r>
            <a:r>
              <a:rPr lang="nb-NO" sz="1200" dirty="0" smtClean="0">
                <a:latin typeface="Avenir Book" charset="0"/>
                <a:ea typeface="Avenir Book" charset="0"/>
                <a:cs typeface="Avenir Book" charset="0"/>
              </a:rPr>
              <a:t> et al., 2002</a:t>
            </a:r>
            <a:r>
              <a:rPr lang="en-US" sz="1200" dirty="0" smtClean="0">
                <a:latin typeface="Avenir Book" charset="0"/>
                <a:ea typeface="Avenir Book" charset="0"/>
                <a:cs typeface="Avenir Book" charset="0"/>
              </a:rPr>
              <a:t>): </a:t>
            </a:r>
            <a:r>
              <a:rPr lang="en-US" sz="1200" i="1" dirty="0" smtClean="0">
                <a:latin typeface="Avenir Book" charset="0"/>
                <a:ea typeface="Avenir Book" charset="0"/>
                <a:cs typeface="Avenir Book" charset="0"/>
              </a:rPr>
              <a:t>d = .5</a:t>
            </a:r>
          </a:p>
          <a:p>
            <a:endParaRPr lang="en-US" sz="1200" dirty="0" smtClean="0">
              <a:latin typeface="Avenir Book" charset="0"/>
              <a:ea typeface="Avenir Book" charset="0"/>
              <a:cs typeface="Avenir Book" charset="0"/>
            </a:endParaRPr>
          </a:p>
          <a:p>
            <a:r>
              <a:rPr lang="en-US" sz="1200" dirty="0" smtClean="0">
                <a:latin typeface="Avenir Book" charset="0"/>
                <a:ea typeface="Avenir Book" charset="0"/>
                <a:cs typeface="Avenir Book" charset="0"/>
              </a:rPr>
              <a:t>Implicit: </a:t>
            </a:r>
            <a:r>
              <a:rPr lang="en-US" sz="1200" i="1" dirty="0" smtClean="0">
                <a:latin typeface="Avenir Book" charset="0"/>
                <a:ea typeface="Avenir Book" charset="0"/>
                <a:cs typeface="Avenir Book" charset="0"/>
              </a:rPr>
              <a:t>d</a:t>
            </a:r>
            <a:r>
              <a:rPr lang="en-US" sz="1200" dirty="0" smtClean="0">
                <a:latin typeface="Avenir Book" charset="0"/>
                <a:ea typeface="Avenir Book" charset="0"/>
                <a:cs typeface="Avenir Book" charset="0"/>
              </a:rPr>
              <a:t> = .72</a:t>
            </a:r>
            <a:endParaRPr lang="en-US" sz="1200" i="1" dirty="0" smtClean="0">
              <a:latin typeface="Avenir Book" charset="0"/>
              <a:ea typeface="Avenir Book" charset="0"/>
              <a:cs typeface="Avenir Book" charset="0"/>
            </a:endParaRPr>
          </a:p>
          <a:p>
            <a:endParaRPr lang="en-US" dirty="0" smtClean="0"/>
          </a:p>
          <a:p>
            <a:endParaRPr lang="en-US" dirty="0" smtClean="0"/>
          </a:p>
          <a:p>
            <a:r>
              <a:rPr lang="en-US" dirty="0" smtClean="0"/>
              <a:t>Characteristic of human cognition</a:t>
            </a:r>
          </a:p>
          <a:p>
            <a:r>
              <a:rPr lang="en-US" dirty="0" smtClean="0"/>
              <a:t>Prevalent</a:t>
            </a:r>
            <a:r>
              <a:rPr lang="en-US" baseline="0" dirty="0" smtClean="0"/>
              <a:t> </a:t>
            </a:r>
          </a:p>
          <a:p>
            <a:r>
              <a:rPr lang="en-US" baseline="0" dirty="0" smtClean="0"/>
              <a:t>For </a:t>
            </a:r>
            <a:r>
              <a:rPr lang="en-US" baseline="0" dirty="0" err="1" smtClean="0"/>
              <a:t>exmaple</a:t>
            </a:r>
            <a:endParaRPr lang="en-US" dirty="0" smtClean="0"/>
          </a:p>
          <a:p>
            <a:endParaRPr lang="en-US" dirty="0" smtClean="0"/>
          </a:p>
          <a:p>
            <a:endParaRPr lang="en-US" dirty="0" smtClean="0"/>
          </a:p>
          <a:p>
            <a:r>
              <a:rPr lang="en-US" dirty="0" smtClean="0"/>
              <a:t>Well studied and </a:t>
            </a:r>
            <a:r>
              <a:rPr lang="en-US" dirty="0" err="1" smtClean="0"/>
              <a:t>concsequenctial</a:t>
            </a:r>
            <a:r>
              <a:rPr lang="en-US" dirty="0" smtClean="0"/>
              <a:t> social bias </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How strongly do you associate the following with males and females  career</a:t>
            </a:r>
            <a:r>
              <a:rPr lang="en-US" sz="1200" kern="1200" baseline="0" dirty="0" smtClean="0">
                <a:solidFill>
                  <a:schemeClr val="tx1"/>
                </a:solidFill>
                <a:effectLst/>
                <a:latin typeface="+mn-lt"/>
                <a:ea typeface="+mn-ea"/>
                <a:cs typeface="+mn-cs"/>
              </a:rPr>
              <a:t> vs. family</a:t>
            </a:r>
            <a:endParaRPr lang="en-US" dirty="0" smtClean="0"/>
          </a:p>
          <a:p>
            <a:endParaRPr lang="en-US" dirty="0"/>
          </a:p>
        </p:txBody>
      </p:sp>
      <p:sp>
        <p:nvSpPr>
          <p:cNvPr id="4" name="Slide Number Placeholder 3"/>
          <p:cNvSpPr>
            <a:spLocks noGrp="1"/>
          </p:cNvSpPr>
          <p:nvPr>
            <p:ph type="sldNum" sz="quarter" idx="10"/>
          </p:nvPr>
        </p:nvSpPr>
        <p:spPr/>
        <p:txBody>
          <a:bodyPr/>
          <a:lstStyle/>
          <a:p>
            <a:fld id="{338C3D21-22B2-4149-A9C9-4B394D406695}" type="slidenum">
              <a:rPr lang="en-US" smtClean="0"/>
              <a:t>4</a:t>
            </a:fld>
            <a:endParaRPr lang="en-US"/>
          </a:p>
        </p:txBody>
      </p:sp>
    </p:spTree>
    <p:extLst>
      <p:ext uri="{BB962C8B-B14F-4D97-AF65-F5344CB8AC3E}">
        <p14:creationId xmlns:p14="http://schemas.microsoft.com/office/powerpoint/2010/main" val="11273194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a:t>
            </a:r>
            <a:r>
              <a:rPr lang="en-US" sz="1200" dirty="0" smtClean="0">
                <a:latin typeface="Avenir Book" charset="0"/>
                <a:ea typeface="Avenir Book" charset="0"/>
                <a:cs typeface="Avenir Book" charset="0"/>
                <a:hlinkClick r:id="rId3"/>
              </a:rPr>
              <a:t>https://implicit.harvard.edu/implicit/takeatest.html</a:t>
            </a:r>
            <a:endParaRPr lang="en-US" sz="1200" dirty="0" smtClean="0">
              <a:latin typeface="Avenir Book" charset="0"/>
              <a:ea typeface="Avenir Book" charset="0"/>
              <a:cs typeface="Avenir Book" charset="0"/>
            </a:endParaRPr>
          </a:p>
          <a:p>
            <a:endParaRPr lang="en-US" dirty="0" smtClean="0"/>
          </a:p>
          <a:p>
            <a:r>
              <a:rPr lang="en-US" dirty="0" smtClean="0"/>
              <a:t>Task is nice because it measures </a:t>
            </a:r>
            <a:r>
              <a:rPr lang="en-US" i="1" dirty="0" smtClean="0"/>
              <a:t>implicit</a:t>
            </a:r>
            <a:r>
              <a:rPr lang="en-US" i="1" baseline="0" dirty="0" smtClean="0"/>
              <a:t> association</a:t>
            </a:r>
            <a:r>
              <a:rPr lang="en-US" i="0" baseline="0" dirty="0" smtClean="0"/>
              <a:t>, and so it resists people’s self-presentation strategies (prefer not to express)</a:t>
            </a:r>
          </a:p>
          <a:p>
            <a:r>
              <a:rPr lang="en-US" i="0" baseline="0" dirty="0" smtClean="0"/>
              <a:t>* Can do this for lots of different associations</a:t>
            </a:r>
            <a:endParaRPr lang="en-US" dirty="0"/>
          </a:p>
        </p:txBody>
      </p:sp>
      <p:sp>
        <p:nvSpPr>
          <p:cNvPr id="4" name="Slide Number Placeholder 3"/>
          <p:cNvSpPr>
            <a:spLocks noGrp="1"/>
          </p:cNvSpPr>
          <p:nvPr>
            <p:ph type="sldNum" sz="quarter" idx="10"/>
          </p:nvPr>
        </p:nvSpPr>
        <p:spPr/>
        <p:txBody>
          <a:bodyPr/>
          <a:lstStyle/>
          <a:p>
            <a:fld id="{4A58602B-12CB-844A-8E72-22292AEDF7C3}" type="slidenum">
              <a:rPr lang="en-US" smtClean="0"/>
              <a:t>5</a:t>
            </a:fld>
            <a:endParaRPr lang="en-US"/>
          </a:p>
        </p:txBody>
      </p:sp>
    </p:spTree>
    <p:extLst>
      <p:ext uri="{BB962C8B-B14F-4D97-AF65-F5344CB8AC3E}">
        <p14:creationId xmlns:p14="http://schemas.microsoft.com/office/powerpoint/2010/main" val="16965783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1A23D4-64A2-C94F-B517-995546F30BA0}" type="slidenum">
              <a:rPr lang="en-US" smtClean="0"/>
              <a:t>6</a:t>
            </a:fld>
            <a:endParaRPr lang="en-US"/>
          </a:p>
        </p:txBody>
      </p:sp>
    </p:spTree>
    <p:extLst>
      <p:ext uri="{BB962C8B-B14F-4D97-AF65-F5344CB8AC3E}">
        <p14:creationId xmlns:p14="http://schemas.microsoft.com/office/powerpoint/2010/main" val="13320682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61A23D4-64A2-C94F-B517-995546F30BA0}" type="slidenum">
              <a:rPr lang="en-US" smtClean="0"/>
              <a:t>7</a:t>
            </a:fld>
            <a:endParaRPr lang="en-US"/>
          </a:p>
        </p:txBody>
      </p:sp>
    </p:spTree>
    <p:extLst>
      <p:ext uri="{BB962C8B-B14F-4D97-AF65-F5344CB8AC3E}">
        <p14:creationId xmlns:p14="http://schemas.microsoft.com/office/powerpoint/2010/main" val="1811473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 </a:t>
            </a:r>
            <a:r>
              <a:rPr lang="en-US" sz="1200" dirty="0" smtClean="0">
                <a:latin typeface="Avenir Book" charset="0"/>
                <a:ea typeface="Avenir Book" charset="0"/>
                <a:cs typeface="Avenir Book" charset="0"/>
                <a:hlinkClick r:id="rId3"/>
              </a:rPr>
              <a:t>https://implicit.harvard.edu/implicit/takeatest.html</a:t>
            </a:r>
            <a:endParaRPr lang="en-US" sz="1200" dirty="0" smtClean="0">
              <a:latin typeface="Avenir Book" charset="0"/>
              <a:ea typeface="Avenir Book" charset="0"/>
              <a:cs typeface="Avenir Book" charset="0"/>
            </a:endParaRPr>
          </a:p>
          <a:p>
            <a:endParaRPr lang="en-US" dirty="0" smtClean="0"/>
          </a:p>
          <a:p>
            <a:r>
              <a:rPr lang="en-US" dirty="0" smtClean="0"/>
              <a:t>Task is nice because it measures </a:t>
            </a:r>
            <a:r>
              <a:rPr lang="en-US" i="1" dirty="0" smtClean="0"/>
              <a:t>implicit</a:t>
            </a:r>
            <a:r>
              <a:rPr lang="en-US" i="1" baseline="0" dirty="0" smtClean="0"/>
              <a:t> association</a:t>
            </a:r>
            <a:r>
              <a:rPr lang="en-US" i="0" baseline="0" dirty="0" smtClean="0"/>
              <a:t>, and so it resists people’s self-presentation strategies (prefer not to express)</a:t>
            </a:r>
          </a:p>
          <a:p>
            <a:r>
              <a:rPr lang="en-US" i="0" baseline="0" dirty="0" smtClean="0"/>
              <a:t>* Can do this for lots of different associations</a:t>
            </a:r>
            <a:endParaRPr lang="en-US" dirty="0"/>
          </a:p>
        </p:txBody>
      </p:sp>
      <p:sp>
        <p:nvSpPr>
          <p:cNvPr id="4" name="Slide Number Placeholder 3"/>
          <p:cNvSpPr>
            <a:spLocks noGrp="1"/>
          </p:cNvSpPr>
          <p:nvPr>
            <p:ph type="sldNum" sz="quarter" idx="10"/>
          </p:nvPr>
        </p:nvSpPr>
        <p:spPr/>
        <p:txBody>
          <a:bodyPr/>
          <a:lstStyle/>
          <a:p>
            <a:fld id="{4A58602B-12CB-844A-8E72-22292AEDF7C3}" type="slidenum">
              <a:rPr lang="en-US" smtClean="0"/>
              <a:t>8</a:t>
            </a:fld>
            <a:endParaRPr lang="en-US"/>
          </a:p>
        </p:txBody>
      </p:sp>
    </p:spTree>
    <p:extLst>
      <p:ext uri="{BB962C8B-B14F-4D97-AF65-F5344CB8AC3E}">
        <p14:creationId xmlns:p14="http://schemas.microsoft.com/office/powerpoint/2010/main" val="13490660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indeed language is playing a causal role, </a:t>
            </a:r>
            <a:r>
              <a:rPr lang="mr-IN" baseline="0" dirty="0" smtClean="0"/>
              <a:t>…</a:t>
            </a:r>
            <a:r>
              <a:rPr lang="en-US" baseline="0" dirty="0" smtClean="0"/>
              <a:t>.</a:t>
            </a:r>
          </a:p>
          <a:p>
            <a:endParaRPr lang="en-US" baseline="0" dirty="0" smtClean="0"/>
          </a:p>
          <a:p>
            <a:pPr marL="0" marR="0" lvl="1" indent="0" algn="l" defTabSz="914400" rtl="0" eaLnBrk="1" fontAlgn="auto" latinLnBrk="0" hangingPunct="1">
              <a:lnSpc>
                <a:spcPct val="100000"/>
              </a:lnSpc>
              <a:spcBef>
                <a:spcPts val="0"/>
              </a:spcBef>
              <a:spcAft>
                <a:spcPts val="0"/>
              </a:spcAft>
              <a:buClrTx/>
              <a:buSzTx/>
              <a:buFontTx/>
              <a:buNone/>
              <a:tabLst/>
              <a:defRPr/>
            </a:pPr>
            <a:r>
              <a:rPr lang="en-US" sz="2600" dirty="0" smtClean="0">
                <a:solidFill>
                  <a:srgbClr val="FF0000"/>
                </a:solidFill>
                <a:latin typeface="Avenir Book" charset="0"/>
                <a:ea typeface="Avenir Book" charset="0"/>
                <a:cs typeface="Avenir Book" charset="0"/>
              </a:rPr>
              <a:t>Languages with stronger career-gender association have speakers with stronger career-gender association.</a:t>
            </a:r>
            <a:endParaRPr lang="en-US" sz="2600" i="1" dirty="0" smtClean="0">
              <a:solidFill>
                <a:srgbClr val="FF0000"/>
              </a:solidFill>
            </a:endParaRPr>
          </a:p>
          <a:p>
            <a:endParaRPr lang="en-US" dirty="0"/>
          </a:p>
        </p:txBody>
      </p:sp>
      <p:sp>
        <p:nvSpPr>
          <p:cNvPr id="4" name="Slide Number Placeholder 3"/>
          <p:cNvSpPr>
            <a:spLocks noGrp="1"/>
          </p:cNvSpPr>
          <p:nvPr>
            <p:ph type="sldNum" sz="quarter" idx="10"/>
          </p:nvPr>
        </p:nvSpPr>
        <p:spPr/>
        <p:txBody>
          <a:bodyPr/>
          <a:lstStyle/>
          <a:p>
            <a:fld id="{561A23D4-64A2-C94F-B517-995546F30BA0}" type="slidenum">
              <a:rPr lang="en-US" smtClean="0"/>
              <a:t>9</a:t>
            </a:fld>
            <a:endParaRPr lang="en-US"/>
          </a:p>
        </p:txBody>
      </p:sp>
    </p:spTree>
    <p:extLst>
      <p:ext uri="{BB962C8B-B14F-4D97-AF65-F5344CB8AC3E}">
        <p14:creationId xmlns:p14="http://schemas.microsoft.com/office/powerpoint/2010/main" val="14966689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8BDE9529-F230-E74C-85C9-FB45F07A0FD6}" type="datetime1">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6412183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2A54295-86D5-AB48-B418-0045F8906851}" type="datetime1">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1868473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240149F-DE57-FF47-9FAB-2155621D8A3E}" type="datetime1">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7758535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857707-AAA6-D14A-BE21-9459A401C7C9}" type="datetime1">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33170" y="6436096"/>
            <a:ext cx="2743200" cy="365125"/>
          </a:xfrm>
        </p:spPr>
        <p:txBody>
          <a:bodyPr/>
          <a:lstStyle>
            <a:lvl1pPr>
              <a:defRPr>
                <a:latin typeface="Avenir Book" charset="0"/>
                <a:ea typeface="Avenir Book" charset="0"/>
                <a:cs typeface="Avenir Book" charset="0"/>
              </a:defRPr>
            </a:lvl1pPr>
          </a:lstStyle>
          <a:p>
            <a:fld id="{2F26DC62-A76D-AE47-AD5B-197159461ABB}" type="slidenum">
              <a:rPr lang="en-US" smtClean="0"/>
              <a:pPr/>
              <a:t>‹#›</a:t>
            </a:fld>
            <a:endParaRPr lang="en-US" dirty="0"/>
          </a:p>
        </p:txBody>
      </p:sp>
    </p:spTree>
    <p:extLst>
      <p:ext uri="{BB962C8B-B14F-4D97-AF65-F5344CB8AC3E}">
        <p14:creationId xmlns:p14="http://schemas.microsoft.com/office/powerpoint/2010/main" val="883901418"/>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39B2A0B-4C4B-6A42-9073-79A697102F80}" type="datetime1">
              <a:rPr lang="en-US" smtClean="0"/>
              <a:t>2/13/20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15867460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05BEC0B-1663-F549-83A4-5D555703A77D}" type="datetime1">
              <a:rPr lang="en-US" smtClean="0"/>
              <a:t>2/13/20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988547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78147D5-3E46-F544-ABB7-08E2BDA1EBE6}" type="datetime1">
              <a:rPr lang="en-US" smtClean="0"/>
              <a:t>2/13/20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1581700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A032F54-0CEA-C040-AE3D-CA27A38A237B}" type="datetime1">
              <a:rPr lang="en-US" smtClean="0"/>
              <a:t>2/13/20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2089552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512601-3C62-474A-AD3B-D3563FE51C55}" type="datetime1">
              <a:rPr lang="en-US" smtClean="0"/>
              <a:t>2/13/20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1315460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A8F4804-333F-D14A-8157-8176B779D2CD}" type="datetime1">
              <a:rPr lang="en-US" smtClean="0"/>
              <a:t>2/13/20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6002759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A5A9C76-1176-584C-A23E-B2BF2F4A349C}" type="datetime1">
              <a:rPr lang="en-US" smtClean="0"/>
              <a:t>2/13/20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F26DC62-A76D-AE47-AD5B-197159461ABB}" type="slidenum">
              <a:rPr lang="en-US" smtClean="0"/>
              <a:t>‹#›</a:t>
            </a:fld>
            <a:endParaRPr lang="en-US"/>
          </a:p>
        </p:txBody>
      </p:sp>
    </p:spTree>
    <p:extLst>
      <p:ext uri="{BB962C8B-B14F-4D97-AF65-F5344CB8AC3E}">
        <p14:creationId xmlns:p14="http://schemas.microsoft.com/office/powerpoint/2010/main" val="210721849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934EB7-1EA8-0949-9BAE-EF78BF797558}" type="datetime1">
              <a:rPr lang="en-US" smtClean="0"/>
              <a:t>2/13/20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26DC62-A76D-AE47-AD5B-197159461ABB}" type="slidenum">
              <a:rPr lang="en-US" smtClean="0"/>
              <a:t>‹#›</a:t>
            </a:fld>
            <a:endParaRPr lang="en-US"/>
          </a:p>
        </p:txBody>
      </p:sp>
    </p:spTree>
    <p:extLst>
      <p:ext uri="{BB962C8B-B14F-4D97-AF65-F5344CB8AC3E}">
        <p14:creationId xmlns:p14="http://schemas.microsoft.com/office/powerpoint/2010/main" val="10360230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0.tiff"/></Relationships>
</file>

<file path=ppt/slides/_rels/slide13.xml.rels><?xml version="1.0" encoding="UTF-8" standalone="yes"?>
<Relationships xmlns="http://schemas.openxmlformats.org/package/2006/relationships"><Relationship Id="rId3" Type="http://schemas.openxmlformats.org/officeDocument/2006/relationships/hyperlink" Target="https://mlewis.shinyapps.io/SI_KIDBOOK/" TargetMode="External"/><Relationship Id="rId4" Type="http://schemas.openxmlformats.org/officeDocument/2006/relationships/image" Target="../media/image11.jpeg"/><Relationship Id="rId5" Type="http://schemas.microsoft.com/office/2007/relationships/hdphoto" Target="../media/hdphoto1.wdp"/><Relationship Id="rId6" Type="http://schemas.openxmlformats.org/officeDocument/2006/relationships/image" Target="../media/image12.jpeg"/><Relationship Id="rId7" Type="http://schemas.microsoft.com/office/2007/relationships/hdphoto" Target="../media/hdphoto2.wdp"/><Relationship Id="rId8" Type="http://schemas.openxmlformats.org/officeDocument/2006/relationships/image" Target="../media/image13.tiff"/><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hyperlink" Target="https://implicit.harvard.edu/implicit/" TargetMode="External"/><Relationship Id="rId5"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803786" y="3547565"/>
            <a:ext cx="8827228" cy="1472085"/>
          </a:xfrm>
        </p:spPr>
        <p:txBody>
          <a:bodyPr>
            <a:noAutofit/>
          </a:bodyPr>
          <a:lstStyle/>
          <a:p>
            <a:pPr algn="l"/>
            <a:r>
              <a:rPr lang="en-US" b="1" dirty="0" smtClean="0">
                <a:solidFill>
                  <a:schemeClr val="tx1"/>
                </a:solidFill>
                <a:latin typeface="Avenir Book" charset="0"/>
                <a:ea typeface="Avenir Book" charset="0"/>
                <a:cs typeface="Avenir Book" charset="0"/>
              </a:rPr>
              <a:t>Molly Lewis</a:t>
            </a:r>
          </a:p>
          <a:p>
            <a:pPr algn="l"/>
            <a:r>
              <a:rPr lang="en-US" dirty="0" smtClean="0">
                <a:solidFill>
                  <a:schemeClr val="tx1"/>
                </a:solidFill>
                <a:latin typeface="Avenir Book" charset="0"/>
                <a:ea typeface="Avenir Book" charset="0"/>
                <a:cs typeface="Avenir Book" charset="0"/>
              </a:rPr>
              <a:t>Department of Psychology/</a:t>
            </a:r>
          </a:p>
          <a:p>
            <a:pPr algn="l"/>
            <a:r>
              <a:rPr lang="en-US" dirty="0" smtClean="0">
                <a:latin typeface="Avenir Book" charset="0"/>
                <a:ea typeface="Avenir Book" charset="0"/>
                <a:cs typeface="Avenir Book" charset="0"/>
              </a:rPr>
              <a:t>Social and Decision Sciences</a:t>
            </a:r>
          </a:p>
          <a:p>
            <a:pPr algn="l"/>
            <a:endParaRPr lang="en-US" dirty="0">
              <a:solidFill>
                <a:schemeClr val="tx1"/>
              </a:solidFill>
              <a:latin typeface="Avenir Book" charset="0"/>
              <a:ea typeface="Avenir Book" charset="0"/>
              <a:cs typeface="Avenir Book" charset="0"/>
            </a:endParaRPr>
          </a:p>
          <a:p>
            <a:pPr algn="l"/>
            <a:r>
              <a:rPr lang="en-US" dirty="0" smtClean="0">
                <a:latin typeface="Avenir Book" charset="0"/>
                <a:ea typeface="Avenir Book" charset="0"/>
                <a:cs typeface="Avenir Book" charset="0"/>
              </a:rPr>
              <a:t>14 February 2020</a:t>
            </a:r>
            <a:endParaRPr lang="en-US" dirty="0" smtClean="0">
              <a:solidFill>
                <a:schemeClr val="tx1"/>
              </a:solidFill>
              <a:latin typeface="Avenir Book" charset="0"/>
              <a:ea typeface="Avenir Book" charset="0"/>
              <a:cs typeface="Avenir Book" charset="0"/>
            </a:endParaRPr>
          </a:p>
        </p:txBody>
      </p:sp>
      <p:sp>
        <p:nvSpPr>
          <p:cNvPr id="6" name="Title 1"/>
          <p:cNvSpPr txBox="1">
            <a:spLocks/>
          </p:cNvSpPr>
          <p:nvPr/>
        </p:nvSpPr>
        <p:spPr>
          <a:xfrm>
            <a:off x="803786" y="1042485"/>
            <a:ext cx="11745783" cy="1470025"/>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600" dirty="0" smtClean="0">
                <a:latin typeface="Avenir Book" charset="0"/>
                <a:ea typeface="Avenir Book" charset="0"/>
                <a:cs typeface="Avenir Book" charset="0"/>
              </a:rPr>
              <a:t>What are we learning from language?</a:t>
            </a:r>
          </a:p>
          <a:p>
            <a:pPr algn="l"/>
            <a:r>
              <a:rPr lang="en-US" sz="3600" dirty="0" smtClean="0">
                <a:latin typeface="Avenir Book" charset="0"/>
                <a:ea typeface="Avenir Book" charset="0"/>
                <a:cs typeface="Avenir Book" charset="0"/>
              </a:rPr>
              <a:t>Distributional semantics reflect social stereotypes</a:t>
            </a:r>
            <a:endParaRPr lang="en-US" sz="3600" dirty="0">
              <a:latin typeface="Avenir Book" charset="0"/>
              <a:ea typeface="Avenir Book" charset="0"/>
              <a:cs typeface="Avenir Book" charset="0"/>
            </a:endParaRPr>
          </a:p>
        </p:txBody>
      </p:sp>
      <p:sp>
        <p:nvSpPr>
          <p:cNvPr id="5" name="Subtitle 2"/>
          <p:cNvSpPr txBox="1">
            <a:spLocks/>
          </p:cNvSpPr>
          <p:nvPr/>
        </p:nvSpPr>
        <p:spPr>
          <a:xfrm>
            <a:off x="1684466" y="4610505"/>
            <a:ext cx="8827228" cy="289330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Avenir Book"/>
                <a:ea typeface="+mn-ea"/>
                <a:cs typeface="Avenir Book"/>
              </a:defRPr>
            </a:lvl1pPr>
            <a:lvl2pPr marL="457200" indent="0" algn="ctr" defTabSz="457200" rtl="0" eaLnBrk="1" latinLnBrk="0" hangingPunct="1">
              <a:spcBef>
                <a:spcPct val="20000"/>
              </a:spcBef>
              <a:buFont typeface="Arial"/>
              <a:buNone/>
              <a:defRPr sz="2800" kern="1200">
                <a:solidFill>
                  <a:schemeClr val="tx1">
                    <a:tint val="75000"/>
                  </a:schemeClr>
                </a:solidFill>
                <a:latin typeface="Avenir Book"/>
                <a:ea typeface="+mn-ea"/>
                <a:cs typeface="Avenir Book"/>
              </a:defRPr>
            </a:lvl2pPr>
            <a:lvl3pPr marL="914400" indent="0" algn="ctr" defTabSz="457200" rtl="0" eaLnBrk="1" latinLnBrk="0" hangingPunct="1">
              <a:spcBef>
                <a:spcPct val="20000"/>
              </a:spcBef>
              <a:buFont typeface="Arial"/>
              <a:buNone/>
              <a:defRPr sz="2400" kern="1200">
                <a:solidFill>
                  <a:schemeClr val="tx1">
                    <a:tint val="75000"/>
                  </a:schemeClr>
                </a:solidFill>
                <a:latin typeface="Avenir Book"/>
                <a:ea typeface="+mn-ea"/>
                <a:cs typeface="Avenir Book"/>
              </a:defRPr>
            </a:lvl3pPr>
            <a:lvl4pPr marL="1371600" indent="0" algn="ctr" defTabSz="457200" rtl="0" eaLnBrk="1" latinLnBrk="0" hangingPunct="1">
              <a:spcBef>
                <a:spcPct val="20000"/>
              </a:spcBef>
              <a:buFont typeface="Arial"/>
              <a:buNone/>
              <a:defRPr sz="2000" kern="1200">
                <a:solidFill>
                  <a:schemeClr val="tx1">
                    <a:tint val="75000"/>
                  </a:schemeClr>
                </a:solidFill>
                <a:latin typeface="Avenir Book"/>
                <a:ea typeface="+mn-ea"/>
                <a:cs typeface="Avenir Book"/>
              </a:defRPr>
            </a:lvl4pPr>
            <a:lvl5pPr marL="1828800" indent="0" algn="ctr" defTabSz="457200" rtl="0" eaLnBrk="1" latinLnBrk="0" hangingPunct="1">
              <a:spcBef>
                <a:spcPct val="20000"/>
              </a:spcBef>
              <a:buFont typeface="Arial"/>
              <a:buNone/>
              <a:defRPr sz="2000" kern="1200">
                <a:solidFill>
                  <a:schemeClr val="tx1">
                    <a:tint val="75000"/>
                  </a:schemeClr>
                </a:solidFill>
                <a:latin typeface="Avenir Book"/>
                <a:ea typeface="+mn-ea"/>
                <a:cs typeface="Avenir Book"/>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sz="2400" i="1" dirty="0">
              <a:solidFill>
                <a:schemeClr val="tx1"/>
              </a:solidFill>
            </a:endParaRPr>
          </a:p>
          <a:p>
            <a:endParaRPr lang="en-US" sz="2400" i="1" dirty="0">
              <a:solidFill>
                <a:schemeClr val="tx1"/>
              </a:solidFill>
            </a:endParaRPr>
          </a:p>
          <a:p>
            <a:endParaRPr lang="en-US" sz="2400" i="1" dirty="0">
              <a:solidFill>
                <a:schemeClr val="tx1"/>
              </a:solidFill>
            </a:endParaRPr>
          </a:p>
        </p:txBody>
      </p:sp>
      <p:sp>
        <p:nvSpPr>
          <p:cNvPr id="7" name="Rectangle 6"/>
          <p:cNvSpPr/>
          <p:nvPr/>
        </p:nvSpPr>
        <p:spPr>
          <a:xfrm>
            <a:off x="157742" y="127581"/>
            <a:ext cx="11887200" cy="6572250"/>
          </a:xfrm>
          <a:prstGeom prst="rect">
            <a:avLst/>
          </a:prstGeom>
          <a:noFill/>
          <a:ln w="317500" cmpd="sng">
            <a:solidFill>
              <a:srgbClr val="FF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57150" cmpd="sng">
                <a:solidFill>
                  <a:schemeClr val="tx1"/>
                </a:solidFill>
              </a:ln>
            </a:endParaRPr>
          </a:p>
        </p:txBody>
      </p:sp>
    </p:spTree>
    <p:extLst>
      <p:ext uri="{BB962C8B-B14F-4D97-AF65-F5344CB8AC3E}">
        <p14:creationId xmlns:p14="http://schemas.microsoft.com/office/powerpoint/2010/main" val="15839424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78782" y="0"/>
            <a:ext cx="8813218" cy="6858000"/>
          </a:xfrm>
          <a:prstGeom prst="rect">
            <a:avLst/>
          </a:prstGeom>
        </p:spPr>
      </p:pic>
      <p:sp>
        <p:nvSpPr>
          <p:cNvPr id="2" name="TextBox 1"/>
          <p:cNvSpPr txBox="1"/>
          <p:nvPr/>
        </p:nvSpPr>
        <p:spPr>
          <a:xfrm>
            <a:off x="298564" y="311843"/>
            <a:ext cx="3080218" cy="1815882"/>
          </a:xfrm>
          <a:prstGeom prst="rect">
            <a:avLst/>
          </a:prstGeom>
          <a:noFill/>
        </p:spPr>
        <p:txBody>
          <a:bodyPr wrap="square" rtlCol="0">
            <a:spAutoFit/>
          </a:bodyPr>
          <a:lstStyle/>
          <a:p>
            <a:r>
              <a:rPr lang="en-US" sz="2800" dirty="0" smtClean="0">
                <a:latin typeface="Avenir Book" charset="0"/>
                <a:ea typeface="Avenir Book" charset="0"/>
                <a:cs typeface="Avenir Book" charset="0"/>
              </a:rPr>
              <a:t>249 popular children’s picture books, aimed at children 0-5 years</a:t>
            </a:r>
            <a:endParaRPr lang="en-US" sz="2800" dirty="0">
              <a:latin typeface="Avenir Book" charset="0"/>
              <a:ea typeface="Avenir Book" charset="0"/>
              <a:cs typeface="Avenir Book" charset="0"/>
            </a:endParaRPr>
          </a:p>
        </p:txBody>
      </p:sp>
      <p:sp>
        <p:nvSpPr>
          <p:cNvPr id="4" name="TextBox 3"/>
          <p:cNvSpPr txBox="1"/>
          <p:nvPr/>
        </p:nvSpPr>
        <p:spPr>
          <a:xfrm>
            <a:off x="298564" y="2521059"/>
            <a:ext cx="3080218" cy="1815882"/>
          </a:xfrm>
          <a:prstGeom prst="rect">
            <a:avLst/>
          </a:prstGeom>
          <a:noFill/>
        </p:spPr>
        <p:txBody>
          <a:bodyPr wrap="square" rtlCol="0">
            <a:spAutoFit/>
          </a:bodyPr>
          <a:lstStyle/>
          <a:p>
            <a:r>
              <a:rPr lang="en-US" sz="2800" dirty="0" smtClean="0">
                <a:latin typeface="Avenir Book" charset="0"/>
                <a:ea typeface="Avenir Book" charset="0"/>
                <a:cs typeface="Avenir Book" charset="0"/>
              </a:rPr>
              <a:t>Trained word embedding model on this corpus</a:t>
            </a:r>
            <a:endParaRPr lang="en-US" sz="2800" dirty="0">
              <a:latin typeface="Avenir Book" charset="0"/>
              <a:ea typeface="Avenir Book" charset="0"/>
              <a:cs typeface="Avenir Book" charset="0"/>
            </a:endParaRPr>
          </a:p>
        </p:txBody>
      </p:sp>
      <p:sp>
        <p:nvSpPr>
          <p:cNvPr id="3" name="Slide Number Placeholder 2"/>
          <p:cNvSpPr>
            <a:spLocks noGrp="1"/>
          </p:cNvSpPr>
          <p:nvPr>
            <p:ph type="sldNum" sz="quarter" idx="12"/>
          </p:nvPr>
        </p:nvSpPr>
        <p:spPr/>
        <p:txBody>
          <a:bodyPr/>
          <a:lstStyle/>
          <a:p>
            <a:fld id="{2F26DC62-A76D-AE47-AD5B-197159461ABB}" type="slidenum">
              <a:rPr lang="en-US" smtClean="0"/>
              <a:t>10</a:t>
            </a:fld>
            <a:endParaRPr lang="en-US"/>
          </a:p>
        </p:txBody>
      </p:sp>
    </p:spTree>
    <p:extLst>
      <p:ext uri="{BB962C8B-B14F-4D97-AF65-F5344CB8AC3E}">
        <p14:creationId xmlns:p14="http://schemas.microsoft.com/office/powerpoint/2010/main" val="10244242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885" y="870857"/>
            <a:ext cx="11770822" cy="5394960"/>
          </a:xfrm>
          <a:prstGeom prst="rect">
            <a:avLst/>
          </a:prstGeom>
        </p:spPr>
      </p:pic>
      <p:sp>
        <p:nvSpPr>
          <p:cNvPr id="6" name="Rectangle 5"/>
          <p:cNvSpPr/>
          <p:nvPr/>
        </p:nvSpPr>
        <p:spPr>
          <a:xfrm>
            <a:off x="3891065" y="6431889"/>
            <a:ext cx="7674069" cy="338554"/>
          </a:xfrm>
          <a:prstGeom prst="rect">
            <a:avLst/>
          </a:prstGeom>
        </p:spPr>
        <p:txBody>
          <a:bodyPr wrap="square">
            <a:spAutoFit/>
          </a:bodyPr>
          <a:lstStyle/>
          <a:p>
            <a:pPr algn="r"/>
            <a:r>
              <a:rPr lang="en-US" sz="1600" dirty="0" smtClean="0">
                <a:latin typeface="Avenir Book" charset="0"/>
                <a:ea typeface="Avenir Book" charset="0"/>
                <a:cs typeface="Avenir Book" charset="0"/>
              </a:rPr>
              <a:t>(Lewis, Cooper-</a:t>
            </a:r>
            <a:r>
              <a:rPr lang="en-US" sz="1600" dirty="0" err="1" smtClean="0">
                <a:latin typeface="Avenir Book" charset="0"/>
                <a:ea typeface="Avenir Book" charset="0"/>
                <a:cs typeface="Avenir Book" charset="0"/>
              </a:rPr>
              <a:t>Borkenhagen</a:t>
            </a:r>
            <a:r>
              <a:rPr lang="en-US" sz="1600" dirty="0" smtClean="0">
                <a:latin typeface="Avenir Book" charset="0"/>
                <a:ea typeface="Avenir Book" charset="0"/>
                <a:cs typeface="Avenir Book" charset="0"/>
              </a:rPr>
              <a:t>, </a:t>
            </a:r>
            <a:r>
              <a:rPr lang="en-US" sz="1600" dirty="0" err="1" smtClean="0">
                <a:latin typeface="Avenir Book" charset="0"/>
                <a:ea typeface="Avenir Book" charset="0"/>
                <a:cs typeface="Avenir Book" charset="0"/>
              </a:rPr>
              <a:t>Lupyan</a:t>
            </a:r>
            <a:r>
              <a:rPr lang="en-US" sz="1600" dirty="0" smtClean="0">
                <a:latin typeface="Avenir Book" charset="0"/>
                <a:ea typeface="Avenir Book" charset="0"/>
                <a:cs typeface="Avenir Book" charset="0"/>
              </a:rPr>
              <a:t> &amp; Seidenberg, in prep.)</a:t>
            </a:r>
            <a:endParaRPr lang="en-US" sz="1600" dirty="0">
              <a:latin typeface="Avenir Book" charset="0"/>
              <a:ea typeface="Avenir Book" charset="0"/>
              <a:cs typeface="Avenir Book" charset="0"/>
            </a:endParaRPr>
          </a:p>
        </p:txBody>
      </p:sp>
      <p:sp>
        <p:nvSpPr>
          <p:cNvPr id="7" name="Slide Number Placeholder 6"/>
          <p:cNvSpPr>
            <a:spLocks noGrp="1"/>
          </p:cNvSpPr>
          <p:nvPr>
            <p:ph type="sldNum" sz="quarter" idx="12"/>
          </p:nvPr>
        </p:nvSpPr>
        <p:spPr>
          <a:xfrm>
            <a:off x="9213714" y="6405318"/>
            <a:ext cx="2743200" cy="365125"/>
          </a:xfrm>
        </p:spPr>
        <p:txBody>
          <a:bodyPr/>
          <a:lstStyle/>
          <a:p>
            <a:fld id="{2F26DC62-A76D-AE47-AD5B-197159461ABB}" type="slidenum">
              <a:rPr lang="en-US" smtClean="0"/>
              <a:t>11</a:t>
            </a:fld>
            <a:endParaRPr lang="en-US" dirty="0"/>
          </a:p>
        </p:txBody>
      </p:sp>
      <p:sp>
        <p:nvSpPr>
          <p:cNvPr id="10" name="Rectangle 9"/>
          <p:cNvSpPr/>
          <p:nvPr/>
        </p:nvSpPr>
        <p:spPr>
          <a:xfrm>
            <a:off x="3891065" y="1502229"/>
            <a:ext cx="4904592" cy="346401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sp>
        <p:nvSpPr>
          <p:cNvPr id="11" name="Rectangle 10"/>
          <p:cNvSpPr/>
          <p:nvPr/>
        </p:nvSpPr>
        <p:spPr>
          <a:xfrm>
            <a:off x="3102872" y="1250220"/>
            <a:ext cx="853506" cy="334055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sp>
        <p:nvSpPr>
          <p:cNvPr id="12" name="Rectangle 11"/>
          <p:cNvSpPr/>
          <p:nvPr/>
        </p:nvSpPr>
        <p:spPr>
          <a:xfrm>
            <a:off x="1431580" y="1502229"/>
            <a:ext cx="1671292" cy="3163063"/>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spTree>
    <p:extLst>
      <p:ext uri="{BB962C8B-B14F-4D97-AF65-F5344CB8AC3E}">
        <p14:creationId xmlns:p14="http://schemas.microsoft.com/office/powerpoint/2010/main" val="18201740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6080" y="462402"/>
            <a:ext cx="10515600" cy="1325563"/>
          </a:xfrm>
        </p:spPr>
        <p:txBody>
          <a:bodyPr>
            <a:normAutofit/>
          </a:bodyPr>
          <a:lstStyle/>
          <a:p>
            <a:r>
              <a:rPr lang="en-US" sz="3600" dirty="0" smtClean="0">
                <a:latin typeface="Avenir Book" charset="0"/>
                <a:ea typeface="Avenir Book" charset="0"/>
                <a:cs typeface="Avenir Book" charset="0"/>
              </a:rPr>
              <a:t>What are we learning from language?</a:t>
            </a:r>
            <a:endParaRPr lang="en-US" sz="3600" dirty="0"/>
          </a:p>
        </p:txBody>
      </p:sp>
      <p:sp>
        <p:nvSpPr>
          <p:cNvPr id="3" name="Content Placeholder 2"/>
          <p:cNvSpPr>
            <a:spLocks noGrp="1"/>
          </p:cNvSpPr>
          <p:nvPr>
            <p:ph idx="1"/>
          </p:nvPr>
        </p:nvSpPr>
        <p:spPr>
          <a:xfrm>
            <a:off x="596625" y="2059090"/>
            <a:ext cx="11290572" cy="4351338"/>
          </a:xfrm>
        </p:spPr>
        <p:txBody>
          <a:bodyPr>
            <a:normAutofit/>
          </a:bodyPr>
          <a:lstStyle/>
          <a:p>
            <a:pPr marL="514350" indent="-514350">
              <a:buFont typeface="+mj-lt"/>
              <a:buAutoNum type="arabicPeriod"/>
            </a:pPr>
            <a:r>
              <a:rPr lang="en-US" dirty="0" smtClean="0">
                <a:latin typeface="Avenir Book" charset="0"/>
                <a:ea typeface="Avenir Book" charset="0"/>
                <a:cs typeface="Avenir Book" charset="0"/>
              </a:rPr>
              <a:t>Distributional statistics in language reflect social stereotypes.</a:t>
            </a:r>
          </a:p>
          <a:p>
            <a:pPr marL="514350" indent="-514350">
              <a:buFont typeface="+mj-lt"/>
              <a:buAutoNum type="arabicPeriod"/>
            </a:pPr>
            <a:endParaRPr lang="en-US" dirty="0" smtClean="0">
              <a:latin typeface="Avenir Book" charset="0"/>
              <a:ea typeface="Avenir Book" charset="0"/>
              <a:cs typeface="Avenir Book" charset="0"/>
            </a:endParaRPr>
          </a:p>
          <a:p>
            <a:pPr marL="514350" indent="-514350">
              <a:buFont typeface="+mj-lt"/>
              <a:buAutoNum type="arabicPeriod"/>
            </a:pPr>
            <a:r>
              <a:rPr lang="en-US" dirty="0" smtClean="0">
                <a:latin typeface="Avenir Book" charset="0"/>
                <a:ea typeface="Avenir Book" charset="0"/>
                <a:cs typeface="Avenir Book" charset="0"/>
              </a:rPr>
              <a:t>Magnitude of linguistic biases correlated with behavioral measure of bias (IAT).</a:t>
            </a:r>
          </a:p>
          <a:p>
            <a:pPr marL="514350" indent="-514350">
              <a:buFont typeface="+mj-lt"/>
              <a:buAutoNum type="arabicPeriod"/>
            </a:pPr>
            <a:endParaRPr lang="en-US" dirty="0" smtClean="0">
              <a:latin typeface="Avenir Book" charset="0"/>
              <a:ea typeface="Avenir Book" charset="0"/>
              <a:cs typeface="Avenir Book" charset="0"/>
            </a:endParaRPr>
          </a:p>
          <a:p>
            <a:pPr marL="514350" indent="-514350">
              <a:buFont typeface="+mj-lt"/>
              <a:buAutoNum type="arabicPeriod"/>
            </a:pPr>
            <a:r>
              <a:rPr lang="en-US" dirty="0" smtClean="0">
                <a:latin typeface="Avenir Book" charset="0"/>
                <a:ea typeface="Avenir Book" charset="0"/>
                <a:cs typeface="Avenir Book" charset="0"/>
              </a:rPr>
              <a:t>Biases present </a:t>
            </a:r>
            <a:r>
              <a:rPr lang="mr-IN" dirty="0" smtClean="0">
                <a:latin typeface="Avenir Book" charset="0"/>
                <a:ea typeface="Avenir Book" charset="0"/>
                <a:cs typeface="Avenir Book" charset="0"/>
              </a:rPr>
              <a:t>–</a:t>
            </a:r>
            <a:r>
              <a:rPr lang="en-US" dirty="0" smtClean="0">
                <a:latin typeface="Avenir Book" charset="0"/>
                <a:ea typeface="Avenir Book" charset="0"/>
                <a:cs typeface="Avenir Book" charset="0"/>
              </a:rPr>
              <a:t> and larger </a:t>
            </a:r>
            <a:r>
              <a:rPr lang="mr-IN" dirty="0" smtClean="0">
                <a:latin typeface="Avenir Book" charset="0"/>
                <a:ea typeface="Avenir Book" charset="0"/>
                <a:cs typeface="Avenir Book" charset="0"/>
              </a:rPr>
              <a:t>–</a:t>
            </a:r>
            <a:r>
              <a:rPr lang="en-US" dirty="0" smtClean="0">
                <a:latin typeface="Avenir Book" charset="0"/>
                <a:ea typeface="Avenir Book" charset="0"/>
                <a:cs typeface="Avenir Book" charset="0"/>
              </a:rPr>
              <a:t> in literary input to children.</a:t>
            </a:r>
          </a:p>
          <a:p>
            <a:pPr marL="514350" indent="-514350">
              <a:buFont typeface="+mj-lt"/>
              <a:buAutoNum type="arabicPeriod"/>
            </a:pPr>
            <a:endParaRPr lang="en-US" dirty="0" smtClean="0">
              <a:latin typeface="Avenir Book" charset="0"/>
              <a:ea typeface="Avenir Book" charset="0"/>
              <a:cs typeface="Avenir Book" charset="0"/>
            </a:endParaRPr>
          </a:p>
          <a:p>
            <a:pPr marL="514350" indent="-514350">
              <a:buFont typeface="+mj-lt"/>
              <a:buAutoNum type="arabicPeriod"/>
            </a:pPr>
            <a:r>
              <a:rPr lang="en-US" dirty="0" smtClean="0">
                <a:latin typeface="Avenir Book" charset="0"/>
                <a:ea typeface="Avenir Book" charset="0"/>
                <a:cs typeface="Avenir Book" charset="0"/>
              </a:rPr>
              <a:t>Evidence is correlational: More work is needed to establish causality.</a:t>
            </a:r>
          </a:p>
        </p:txBody>
      </p:sp>
      <p:pic>
        <p:nvPicPr>
          <p:cNvPr id="6" name="Picture 5"/>
          <p:cNvPicPr>
            <a:picLocks noChangeAspect="1"/>
          </p:cNvPicPr>
          <p:nvPr/>
        </p:nvPicPr>
        <p:blipFill>
          <a:blip r:embed="rId3"/>
          <a:stretch>
            <a:fillRect/>
          </a:stretch>
        </p:blipFill>
        <p:spPr>
          <a:xfrm>
            <a:off x="9479077" y="326839"/>
            <a:ext cx="2408120" cy="1596688"/>
          </a:xfrm>
          <a:prstGeom prst="rect">
            <a:avLst/>
          </a:prstGeom>
        </p:spPr>
      </p:pic>
      <p:sp>
        <p:nvSpPr>
          <p:cNvPr id="7" name="Slide Number Placeholder 6"/>
          <p:cNvSpPr>
            <a:spLocks noGrp="1"/>
          </p:cNvSpPr>
          <p:nvPr>
            <p:ph type="sldNum" sz="quarter" idx="12"/>
          </p:nvPr>
        </p:nvSpPr>
        <p:spPr/>
        <p:txBody>
          <a:bodyPr/>
          <a:lstStyle/>
          <a:p>
            <a:fld id="{2F26DC62-A76D-AE47-AD5B-197159461ABB}" type="slidenum">
              <a:rPr lang="en-US" smtClean="0"/>
              <a:t>12</a:t>
            </a:fld>
            <a:endParaRPr lang="en-US"/>
          </a:p>
        </p:txBody>
      </p:sp>
    </p:spTree>
    <p:extLst>
      <p:ext uri="{BB962C8B-B14F-4D97-AF65-F5344CB8AC3E}">
        <p14:creationId xmlns:p14="http://schemas.microsoft.com/office/powerpoint/2010/main" val="314144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1048502" y="367058"/>
            <a:ext cx="11745783" cy="1470025"/>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b="1" dirty="0" smtClean="0">
                <a:latin typeface="Avenir Book" charset="0"/>
                <a:ea typeface="Avenir Book" charset="0"/>
                <a:cs typeface="Avenir Book" charset="0"/>
              </a:rPr>
              <a:t>Thanks!</a:t>
            </a:r>
            <a:endParaRPr lang="en-US" b="1" dirty="0">
              <a:latin typeface="Avenir Book" charset="0"/>
              <a:ea typeface="Avenir Book" charset="0"/>
              <a:cs typeface="Avenir Book" charset="0"/>
            </a:endParaRPr>
          </a:p>
        </p:txBody>
      </p:sp>
      <p:sp>
        <p:nvSpPr>
          <p:cNvPr id="5" name="Subtitle 2"/>
          <p:cNvSpPr txBox="1">
            <a:spLocks/>
          </p:cNvSpPr>
          <p:nvPr/>
        </p:nvSpPr>
        <p:spPr>
          <a:xfrm>
            <a:off x="1684466" y="4362855"/>
            <a:ext cx="8827228" cy="2893301"/>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Avenir Book"/>
                <a:ea typeface="+mn-ea"/>
                <a:cs typeface="Avenir Book"/>
              </a:defRPr>
            </a:lvl1pPr>
            <a:lvl2pPr marL="457200" indent="0" algn="ctr" defTabSz="457200" rtl="0" eaLnBrk="1" latinLnBrk="0" hangingPunct="1">
              <a:spcBef>
                <a:spcPct val="20000"/>
              </a:spcBef>
              <a:buFont typeface="Arial"/>
              <a:buNone/>
              <a:defRPr sz="2800" kern="1200">
                <a:solidFill>
                  <a:schemeClr val="tx1">
                    <a:tint val="75000"/>
                  </a:schemeClr>
                </a:solidFill>
                <a:latin typeface="Avenir Book"/>
                <a:ea typeface="+mn-ea"/>
                <a:cs typeface="Avenir Book"/>
              </a:defRPr>
            </a:lvl2pPr>
            <a:lvl3pPr marL="914400" indent="0" algn="ctr" defTabSz="457200" rtl="0" eaLnBrk="1" latinLnBrk="0" hangingPunct="1">
              <a:spcBef>
                <a:spcPct val="20000"/>
              </a:spcBef>
              <a:buFont typeface="Arial"/>
              <a:buNone/>
              <a:defRPr sz="2400" kern="1200">
                <a:solidFill>
                  <a:schemeClr val="tx1">
                    <a:tint val="75000"/>
                  </a:schemeClr>
                </a:solidFill>
                <a:latin typeface="Avenir Book"/>
                <a:ea typeface="+mn-ea"/>
                <a:cs typeface="Avenir Book"/>
              </a:defRPr>
            </a:lvl3pPr>
            <a:lvl4pPr marL="1371600" indent="0" algn="ctr" defTabSz="457200" rtl="0" eaLnBrk="1" latinLnBrk="0" hangingPunct="1">
              <a:spcBef>
                <a:spcPct val="20000"/>
              </a:spcBef>
              <a:buFont typeface="Arial"/>
              <a:buNone/>
              <a:defRPr sz="2000" kern="1200">
                <a:solidFill>
                  <a:schemeClr val="tx1">
                    <a:tint val="75000"/>
                  </a:schemeClr>
                </a:solidFill>
                <a:latin typeface="Avenir Book"/>
                <a:ea typeface="+mn-ea"/>
                <a:cs typeface="Avenir Book"/>
              </a:defRPr>
            </a:lvl4pPr>
            <a:lvl5pPr marL="1828800" indent="0" algn="ctr" defTabSz="457200" rtl="0" eaLnBrk="1" latinLnBrk="0" hangingPunct="1">
              <a:spcBef>
                <a:spcPct val="20000"/>
              </a:spcBef>
              <a:buFont typeface="Arial"/>
              <a:buNone/>
              <a:defRPr sz="2000" kern="1200">
                <a:solidFill>
                  <a:schemeClr val="tx1">
                    <a:tint val="75000"/>
                  </a:schemeClr>
                </a:solidFill>
                <a:latin typeface="Avenir Book"/>
                <a:ea typeface="+mn-ea"/>
                <a:cs typeface="Avenir Book"/>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endParaRPr lang="en-US" sz="2400" i="1" dirty="0">
              <a:solidFill>
                <a:schemeClr val="tx1"/>
              </a:solidFill>
            </a:endParaRPr>
          </a:p>
          <a:p>
            <a:endParaRPr lang="en-US" sz="2400" i="1" dirty="0">
              <a:solidFill>
                <a:schemeClr val="tx1"/>
              </a:solidFill>
            </a:endParaRPr>
          </a:p>
          <a:p>
            <a:endParaRPr lang="en-US" sz="2400" i="1" dirty="0">
              <a:solidFill>
                <a:schemeClr val="tx1"/>
              </a:solidFill>
            </a:endParaRPr>
          </a:p>
        </p:txBody>
      </p:sp>
      <p:sp>
        <p:nvSpPr>
          <p:cNvPr id="19" name="Rectangle 18"/>
          <p:cNvSpPr/>
          <p:nvPr/>
        </p:nvSpPr>
        <p:spPr>
          <a:xfrm>
            <a:off x="157742" y="127581"/>
            <a:ext cx="11887200" cy="6572250"/>
          </a:xfrm>
          <a:prstGeom prst="rect">
            <a:avLst/>
          </a:prstGeom>
          <a:noFill/>
          <a:ln w="317500" cmpd="sng">
            <a:solidFill>
              <a:srgbClr val="FF0000"/>
            </a:solidFill>
            <a:miter lim="800000"/>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n w="57150" cmpd="sng">
                <a:solidFill>
                  <a:schemeClr val="tx1"/>
                </a:solidFill>
              </a:ln>
            </a:endParaRPr>
          </a:p>
        </p:txBody>
      </p:sp>
      <p:sp>
        <p:nvSpPr>
          <p:cNvPr id="2" name="Rectangle 1"/>
          <p:cNvSpPr/>
          <p:nvPr/>
        </p:nvSpPr>
        <p:spPr>
          <a:xfrm>
            <a:off x="1048502" y="5043775"/>
            <a:ext cx="6785832" cy="954107"/>
          </a:xfrm>
          <a:prstGeom prst="rect">
            <a:avLst/>
          </a:prstGeom>
        </p:spPr>
        <p:txBody>
          <a:bodyPr wrap="none">
            <a:spAutoFit/>
          </a:bodyPr>
          <a:lstStyle/>
          <a:p>
            <a:r>
              <a:rPr lang="en-US" sz="2800" dirty="0" smtClean="0">
                <a:latin typeface="Avenir Book" charset="0"/>
                <a:ea typeface="Avenir Book" charset="0"/>
                <a:cs typeface="Avenir Book" charset="0"/>
              </a:rPr>
              <a:t>Children’s book gender app: </a:t>
            </a:r>
          </a:p>
          <a:p>
            <a:r>
              <a:rPr lang="en-US" sz="2800" dirty="0" smtClean="0">
                <a:latin typeface="Avenir Book" charset="0"/>
                <a:ea typeface="Avenir Book" charset="0"/>
                <a:cs typeface="Avenir Book" charset="0"/>
                <a:hlinkClick r:id="rId3"/>
              </a:rPr>
              <a:t>https</a:t>
            </a:r>
            <a:r>
              <a:rPr lang="en-US" sz="2800" dirty="0">
                <a:latin typeface="Avenir Book" charset="0"/>
                <a:ea typeface="Avenir Book" charset="0"/>
                <a:cs typeface="Avenir Book" charset="0"/>
                <a:hlinkClick r:id="rId3"/>
              </a:rPr>
              <a:t>://mlewis.shinyapps.io/SI_KIDBOOK</a:t>
            </a:r>
            <a:endParaRPr lang="en-US" sz="2800" dirty="0">
              <a:latin typeface="Avenir Book" charset="0"/>
              <a:ea typeface="Avenir Book" charset="0"/>
              <a:cs typeface="Avenir Book" charset="0"/>
            </a:endParaRPr>
          </a:p>
        </p:txBody>
      </p:sp>
      <p:sp>
        <p:nvSpPr>
          <p:cNvPr id="11" name="Title 1"/>
          <p:cNvSpPr txBox="1">
            <a:spLocks/>
          </p:cNvSpPr>
          <p:nvPr/>
        </p:nvSpPr>
        <p:spPr>
          <a:xfrm>
            <a:off x="2467756" y="1729613"/>
            <a:ext cx="3620836" cy="1570116"/>
          </a:xfrm>
          <a:prstGeom prst="rect">
            <a:avLst/>
          </a:prstGeom>
        </p:spPr>
        <p:txBody>
          <a:bodyPr vert="horz" lIns="91440" tIns="45720" rIns="91440" bIns="45720" rtlCol="0" anchor="ctr">
            <a:normAutofit fontScale="97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2500" dirty="0" smtClean="0">
              <a:latin typeface="Avenir Book" charset="0"/>
              <a:ea typeface="Avenir Book" charset="0"/>
              <a:cs typeface="Avenir Book" charset="0"/>
            </a:endParaRPr>
          </a:p>
          <a:p>
            <a:pPr algn="l"/>
            <a:r>
              <a:rPr lang="en-US" sz="2500" dirty="0" smtClean="0">
                <a:latin typeface="Avenir Book" charset="0"/>
                <a:ea typeface="Avenir Book" charset="0"/>
                <a:cs typeface="Avenir Book" charset="0"/>
              </a:rPr>
              <a:t>Gary </a:t>
            </a:r>
            <a:r>
              <a:rPr lang="en-US" sz="2500" dirty="0" err="1" smtClean="0">
                <a:latin typeface="Avenir Book" charset="0"/>
                <a:ea typeface="Avenir Book" charset="0"/>
                <a:cs typeface="Avenir Book" charset="0"/>
              </a:rPr>
              <a:t>Lupyan</a:t>
            </a:r>
            <a:endParaRPr lang="en-US" sz="2500" dirty="0" smtClean="0">
              <a:latin typeface="Avenir Book" charset="0"/>
              <a:ea typeface="Avenir Book" charset="0"/>
              <a:cs typeface="Avenir Book" charset="0"/>
            </a:endParaRPr>
          </a:p>
          <a:p>
            <a:pPr algn="l"/>
            <a:r>
              <a:rPr lang="en-US" sz="2000" dirty="0" smtClean="0">
                <a:latin typeface="Avenir Book" charset="0"/>
                <a:ea typeface="Avenir Book" charset="0"/>
                <a:cs typeface="Avenir Book" charset="0"/>
              </a:rPr>
              <a:t>(U. of Wisconsin-Madison)</a:t>
            </a:r>
          </a:p>
          <a:p>
            <a:pPr algn="l"/>
            <a:endParaRPr lang="en-US" sz="2500" dirty="0" smtClean="0">
              <a:latin typeface="Avenir Book" charset="0"/>
              <a:ea typeface="Avenir Book" charset="0"/>
              <a:cs typeface="Avenir Book" charset="0"/>
            </a:endParaRPr>
          </a:p>
          <a:p>
            <a:pPr algn="l"/>
            <a:endParaRPr lang="en-US" sz="2500" dirty="0" smtClean="0">
              <a:latin typeface="Avenir Book" charset="0"/>
              <a:ea typeface="Avenir Book" charset="0"/>
              <a:cs typeface="Avenir Book" charset="0"/>
            </a:endParaRPr>
          </a:p>
        </p:txBody>
      </p:sp>
      <p:pic>
        <p:nvPicPr>
          <p:cNvPr id="12" name="Picture 11" descr="http://sapir.psych.wisc.edu/wp-content/uploads/2016/05/lupyan_2015_sm-253x300.jpg"/>
          <p:cNvPicPr>
            <a:picLocks noChangeAspect="1" noChangeArrowheads="1"/>
          </p:cNvPicPr>
          <p:nvPr/>
        </p:nvPicPr>
        <p:blipFill rotWithShape="1">
          <a:blip r:embed="rId4">
            <a:extLst>
              <a:ext uri="{BEBA8EAE-BF5A-486C-A8C5-ECC9F3942E4B}">
                <a14:imgProps xmlns:a14="http://schemas.microsoft.com/office/drawing/2010/main">
                  <a14:imgLayer r:embed="rId5">
                    <a14:imgEffect>
                      <a14:saturation sat="0"/>
                    </a14:imgEffect>
                  </a14:imgLayer>
                </a14:imgProps>
              </a:ext>
              <a:ext uri="{28A0092B-C50C-407E-A947-70E740481C1C}">
                <a14:useLocalDpi xmlns:a14="http://schemas.microsoft.com/office/drawing/2010/main" val="0"/>
              </a:ext>
            </a:extLst>
          </a:blip>
          <a:srcRect l="6756" b="20908"/>
          <a:stretch/>
        </p:blipFill>
        <p:spPr bwMode="auto">
          <a:xfrm>
            <a:off x="1138765" y="1929920"/>
            <a:ext cx="914400" cy="919710"/>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14"/>
          <p:cNvPicPr>
            <a:picLocks noChangeAspect="1"/>
          </p:cNvPicPr>
          <p:nvPr/>
        </p:nvPicPr>
        <p:blipFill rotWithShape="1">
          <a:blip r:embed="rId6">
            <a:extLst>
              <a:ext uri="{BEBA8EAE-BF5A-486C-A8C5-ECC9F3942E4B}">
                <a14:imgProps xmlns:a14="http://schemas.microsoft.com/office/drawing/2010/main">
                  <a14:imgLayer r:embed="rId7">
                    <a14:imgEffect>
                      <a14:colorTemperature colorTemp="4700"/>
                    </a14:imgEffect>
                    <a14:imgEffect>
                      <a14:saturation sat="0"/>
                    </a14:imgEffect>
                  </a14:imgLayer>
                </a14:imgProps>
              </a:ext>
            </a:extLst>
          </a:blip>
          <a:srcRect l="11869" t="2692"/>
          <a:stretch/>
        </p:blipFill>
        <p:spPr>
          <a:xfrm>
            <a:off x="1138765" y="3118252"/>
            <a:ext cx="914400" cy="908012"/>
          </a:xfrm>
          <a:prstGeom prst="rect">
            <a:avLst/>
          </a:prstGeom>
        </p:spPr>
      </p:pic>
      <p:pic>
        <p:nvPicPr>
          <p:cNvPr id="16" name="Picture 15"/>
          <p:cNvPicPr>
            <a:picLocks noChangeAspect="1"/>
          </p:cNvPicPr>
          <p:nvPr/>
        </p:nvPicPr>
        <p:blipFill rotWithShape="1">
          <a:blip r:embed="rId8">
            <a:grayscl/>
          </a:blip>
          <a:srcRect l="866" t="4703" r="576" b="14708"/>
          <a:stretch/>
        </p:blipFill>
        <p:spPr>
          <a:xfrm>
            <a:off x="6233249" y="1893998"/>
            <a:ext cx="914400" cy="933652"/>
          </a:xfrm>
          <a:prstGeom prst="rect">
            <a:avLst/>
          </a:prstGeom>
        </p:spPr>
      </p:pic>
      <p:sp>
        <p:nvSpPr>
          <p:cNvPr id="17" name="Title 1"/>
          <p:cNvSpPr txBox="1">
            <a:spLocks/>
          </p:cNvSpPr>
          <p:nvPr/>
        </p:nvSpPr>
        <p:spPr>
          <a:xfrm>
            <a:off x="2462022" y="3070996"/>
            <a:ext cx="3180448" cy="989455"/>
          </a:xfrm>
          <a:prstGeom prst="rect">
            <a:avLst/>
          </a:prstGeom>
        </p:spPr>
        <p:txBody>
          <a:bodyPr vert="horz" lIns="91440" tIns="45720" rIns="91440" bIns="45720" rtlCol="0" anchor="ctr">
            <a:normAutofit fontScale="90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2500" dirty="0" smtClean="0">
              <a:latin typeface="Avenir Book" charset="0"/>
              <a:ea typeface="Avenir Book" charset="0"/>
              <a:cs typeface="Avenir Book" charset="0"/>
            </a:endParaRPr>
          </a:p>
          <a:p>
            <a:pPr algn="l"/>
            <a:r>
              <a:rPr lang="en-US" sz="2700" dirty="0" smtClean="0">
                <a:latin typeface="Avenir Book" charset="0"/>
                <a:ea typeface="Avenir Book" charset="0"/>
                <a:cs typeface="Avenir Book" charset="0"/>
              </a:rPr>
              <a:t>Mark Seidenberg </a:t>
            </a:r>
          </a:p>
          <a:p>
            <a:pPr algn="l"/>
            <a:r>
              <a:rPr lang="en-US" sz="2200" dirty="0" smtClean="0">
                <a:latin typeface="Avenir Book" charset="0"/>
                <a:ea typeface="Avenir Book" charset="0"/>
                <a:cs typeface="Avenir Book" charset="0"/>
              </a:rPr>
              <a:t>(</a:t>
            </a:r>
            <a:r>
              <a:rPr lang="en-US" sz="2200" dirty="0">
                <a:latin typeface="Avenir Book" charset="0"/>
                <a:ea typeface="Avenir Book" charset="0"/>
                <a:cs typeface="Avenir Book" charset="0"/>
              </a:rPr>
              <a:t>U. of Wisconsin-Madison</a:t>
            </a:r>
            <a:r>
              <a:rPr lang="en-US" sz="2200" dirty="0" smtClean="0">
                <a:latin typeface="Avenir Book" charset="0"/>
                <a:ea typeface="Avenir Book" charset="0"/>
                <a:cs typeface="Avenir Book" charset="0"/>
              </a:rPr>
              <a:t>)</a:t>
            </a:r>
          </a:p>
          <a:p>
            <a:pPr algn="l"/>
            <a:endParaRPr lang="en-US" sz="2500" dirty="0" smtClean="0">
              <a:latin typeface="Avenir Book" charset="0"/>
              <a:ea typeface="Avenir Book" charset="0"/>
              <a:cs typeface="Avenir Book" charset="0"/>
            </a:endParaRPr>
          </a:p>
        </p:txBody>
      </p:sp>
      <p:sp>
        <p:nvSpPr>
          <p:cNvPr id="21" name="Title 1"/>
          <p:cNvSpPr txBox="1">
            <a:spLocks/>
          </p:cNvSpPr>
          <p:nvPr/>
        </p:nvSpPr>
        <p:spPr>
          <a:xfrm>
            <a:off x="7591370" y="1533962"/>
            <a:ext cx="4600630" cy="1377270"/>
          </a:xfrm>
          <a:prstGeom prst="rect">
            <a:avLst/>
          </a:prstGeom>
        </p:spPr>
        <p:txBody>
          <a:bodyPr vert="horz" lIns="91440" tIns="45720" rIns="91440" bIns="45720" rtlCol="0" anchor="ctr">
            <a:normAutofit fontScale="90000"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endParaRPr lang="en-US" sz="2700" dirty="0" smtClean="0">
              <a:latin typeface="Avenir Book" charset="0"/>
              <a:ea typeface="Avenir Book" charset="0"/>
              <a:cs typeface="Avenir Book" charset="0"/>
            </a:endParaRPr>
          </a:p>
          <a:p>
            <a:pPr algn="l"/>
            <a:endParaRPr lang="en-US" sz="2700" dirty="0" smtClean="0">
              <a:latin typeface="Avenir Book" charset="0"/>
              <a:ea typeface="Avenir Book" charset="0"/>
              <a:cs typeface="Avenir Book" charset="0"/>
            </a:endParaRPr>
          </a:p>
          <a:p>
            <a:pPr algn="l"/>
            <a:r>
              <a:rPr lang="en-US" sz="2700" dirty="0" smtClean="0">
                <a:latin typeface="Avenir Book" charset="0"/>
                <a:ea typeface="Avenir Book" charset="0"/>
                <a:cs typeface="Avenir Book" charset="0"/>
              </a:rPr>
              <a:t>Matt Cooper-</a:t>
            </a:r>
            <a:r>
              <a:rPr lang="en-US" sz="2700" dirty="0" err="1" smtClean="0">
                <a:latin typeface="Avenir Book" charset="0"/>
                <a:ea typeface="Avenir Book" charset="0"/>
                <a:cs typeface="Avenir Book" charset="0"/>
              </a:rPr>
              <a:t>Borkenhagen</a:t>
            </a:r>
            <a:r>
              <a:rPr lang="en-US" sz="2700" dirty="0" smtClean="0">
                <a:latin typeface="Avenir Book" charset="0"/>
                <a:ea typeface="Avenir Book" charset="0"/>
                <a:cs typeface="Avenir Book" charset="0"/>
              </a:rPr>
              <a:t> </a:t>
            </a:r>
          </a:p>
          <a:p>
            <a:pPr algn="l"/>
            <a:r>
              <a:rPr lang="en-US" sz="2200" dirty="0" smtClean="0">
                <a:latin typeface="Avenir Book" charset="0"/>
                <a:ea typeface="Avenir Book" charset="0"/>
                <a:cs typeface="Avenir Book" charset="0"/>
              </a:rPr>
              <a:t>(</a:t>
            </a:r>
            <a:r>
              <a:rPr lang="en-US" sz="2200" dirty="0">
                <a:latin typeface="Avenir Book" charset="0"/>
                <a:ea typeface="Avenir Book" charset="0"/>
                <a:cs typeface="Avenir Book" charset="0"/>
              </a:rPr>
              <a:t>U. of Wisconsin-Madison)</a:t>
            </a:r>
          </a:p>
          <a:p>
            <a:pPr algn="l"/>
            <a:endParaRPr lang="en-US" sz="2800" b="1" dirty="0" smtClean="0">
              <a:latin typeface="Avenir Book" charset="0"/>
              <a:ea typeface="Avenir Book" charset="0"/>
              <a:cs typeface="Avenir Book" charset="0"/>
            </a:endParaRPr>
          </a:p>
        </p:txBody>
      </p:sp>
    </p:spTree>
    <p:extLst>
      <p:ext uri="{BB962C8B-B14F-4D97-AF65-F5344CB8AC3E}">
        <p14:creationId xmlns:p14="http://schemas.microsoft.com/office/powerpoint/2010/main" val="182865106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6980864" y="4358680"/>
            <a:ext cx="602941" cy="862674"/>
          </a:xfrm>
        </p:spPr>
        <p:txBody>
          <a:bodyPr>
            <a:normAutofit/>
          </a:bodyPr>
          <a:lstStyle/>
          <a:p>
            <a:pPr algn="l"/>
            <a:r>
              <a:rPr lang="en-US" sz="3200" b="1" dirty="0" smtClean="0">
                <a:solidFill>
                  <a:srgbClr val="77BDF9"/>
                </a:solidFill>
              </a:rPr>
              <a:t>+</a:t>
            </a:r>
            <a:endParaRPr lang="en-US" sz="3200" b="1" dirty="0">
              <a:solidFill>
                <a:srgbClr val="77BDF9"/>
              </a:solidFill>
            </a:endParaRPr>
          </a:p>
        </p:txBody>
      </p:sp>
      <p:sp>
        <p:nvSpPr>
          <p:cNvPr id="6" name="Content Placeholder 2"/>
          <p:cNvSpPr>
            <a:spLocks noGrp="1"/>
          </p:cNvSpPr>
          <p:nvPr>
            <p:ph idx="1"/>
          </p:nvPr>
        </p:nvSpPr>
        <p:spPr>
          <a:xfrm>
            <a:off x="-20509" y="2145504"/>
            <a:ext cx="6260326" cy="4102143"/>
          </a:xfrm>
        </p:spPr>
        <p:txBody>
          <a:bodyPr>
            <a:normAutofit/>
          </a:bodyPr>
          <a:lstStyle/>
          <a:p>
            <a:pPr marL="457200" lvl="1" indent="0">
              <a:buNone/>
            </a:pPr>
            <a:r>
              <a:rPr lang="en-US" sz="2600" dirty="0" smtClean="0">
                <a:latin typeface="Avenir Book" charset="0"/>
                <a:ea typeface="Avenir Book" charset="0"/>
                <a:cs typeface="Avenir Book" charset="0"/>
              </a:rPr>
              <a:t>Word embedding model on corpus of movie and TV subtitles in English</a:t>
            </a:r>
            <a:r>
              <a:rPr lang="en-US" sz="2200" dirty="0" smtClean="0">
                <a:latin typeface="Avenir Book" charset="0"/>
                <a:ea typeface="Avenir Book" charset="0"/>
                <a:cs typeface="Avenir Book" charset="0"/>
              </a:rPr>
              <a:t> </a:t>
            </a:r>
            <a:r>
              <a:rPr lang="en-US" sz="1700" dirty="0" smtClean="0">
                <a:latin typeface="Avenir Book" charset="0"/>
                <a:ea typeface="Avenir Book" charset="0"/>
                <a:cs typeface="Avenir Book" charset="0"/>
              </a:rPr>
              <a:t>(</a:t>
            </a:r>
            <a:r>
              <a:rPr lang="en-US" sz="1700" dirty="0" err="1" smtClean="0">
                <a:latin typeface="Avenir Book" charset="0"/>
                <a:ea typeface="Avenir Book" charset="0"/>
                <a:cs typeface="Avenir Book" charset="0"/>
              </a:rPr>
              <a:t>Lison</a:t>
            </a:r>
            <a:r>
              <a:rPr lang="en-US" sz="1700" dirty="0" smtClean="0">
                <a:latin typeface="Avenir Book" charset="0"/>
                <a:ea typeface="Avenir Book" charset="0"/>
                <a:cs typeface="Avenir Book" charset="0"/>
              </a:rPr>
              <a:t> </a:t>
            </a:r>
            <a:r>
              <a:rPr lang="en-US" sz="1700" dirty="0">
                <a:latin typeface="Avenir Book" charset="0"/>
                <a:ea typeface="Avenir Book" charset="0"/>
                <a:cs typeface="Avenir Book" charset="0"/>
              </a:rPr>
              <a:t>&amp; Tiedemann, 2016; Van </a:t>
            </a:r>
            <a:r>
              <a:rPr lang="en-US" sz="1700" dirty="0" err="1">
                <a:latin typeface="Avenir Book" charset="0"/>
                <a:ea typeface="Avenir Book" charset="0"/>
                <a:cs typeface="Avenir Book" charset="0"/>
              </a:rPr>
              <a:t>Paridon</a:t>
            </a:r>
            <a:r>
              <a:rPr lang="en-US" sz="1700" dirty="0">
                <a:latin typeface="Avenir Book" charset="0"/>
                <a:ea typeface="Avenir Book" charset="0"/>
                <a:cs typeface="Avenir Book" charset="0"/>
              </a:rPr>
              <a:t> &amp; Thompson, in prep</a:t>
            </a:r>
            <a:r>
              <a:rPr lang="en-US" sz="1700" dirty="0" smtClean="0">
                <a:latin typeface="Avenir Book" charset="0"/>
                <a:ea typeface="Avenir Book" charset="0"/>
                <a:cs typeface="Avenir Book" charset="0"/>
              </a:rPr>
              <a:t>.).</a:t>
            </a:r>
          </a:p>
          <a:p>
            <a:pPr marL="457200" lvl="1" indent="0">
              <a:buNone/>
            </a:pPr>
            <a:endParaRPr lang="en-US" sz="1700" dirty="0">
              <a:latin typeface="Avenir Book" charset="0"/>
              <a:ea typeface="Avenir Book" charset="0"/>
              <a:cs typeface="Avenir Book" charset="0"/>
            </a:endParaRPr>
          </a:p>
          <a:p>
            <a:pPr marL="457200" lvl="1" indent="0">
              <a:buNone/>
            </a:pPr>
            <a:r>
              <a:rPr lang="en-US" sz="2600" dirty="0" smtClean="0">
                <a:latin typeface="Avenir Book" charset="0"/>
                <a:ea typeface="Avenir Book" charset="0"/>
                <a:cs typeface="Avenir Book" charset="0"/>
              </a:rPr>
              <a:t>Association as cosine distance in semantic space.</a:t>
            </a:r>
            <a:endParaRPr lang="en-US" sz="2600" i="1" dirty="0">
              <a:solidFill>
                <a:srgbClr val="FF0000"/>
              </a:solidFill>
            </a:endParaRPr>
          </a:p>
          <a:p>
            <a:endParaRPr lang="en-US" dirty="0" smtClean="0"/>
          </a:p>
          <a:p>
            <a:endParaRPr lang="en-US" dirty="0"/>
          </a:p>
        </p:txBody>
      </p:sp>
      <p:sp>
        <p:nvSpPr>
          <p:cNvPr id="8" name="Title 1"/>
          <p:cNvSpPr txBox="1">
            <a:spLocks/>
          </p:cNvSpPr>
          <p:nvPr/>
        </p:nvSpPr>
        <p:spPr>
          <a:xfrm>
            <a:off x="504111" y="556238"/>
            <a:ext cx="10972800" cy="1143000"/>
          </a:xfrm>
          <a:prstGeom prst="rect">
            <a:avLst/>
          </a:prstGeom>
        </p:spPr>
        <p:txBody>
          <a:bodyPr vert="horz" lIns="91440" tIns="45720" rIns="91440" bIns="45720" rtlCol="0" anchor="ctr">
            <a:normAutofit lnSpcReduction="10000"/>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600" dirty="0" smtClean="0"/>
              <a:t>Measuring word associations in distributional statistics</a:t>
            </a:r>
            <a:endParaRPr lang="en-US" sz="3600" dirty="0"/>
          </a:p>
        </p:txBody>
      </p:sp>
      <p:sp>
        <p:nvSpPr>
          <p:cNvPr id="9" name="Title 1"/>
          <p:cNvSpPr txBox="1">
            <a:spLocks/>
          </p:cNvSpPr>
          <p:nvPr/>
        </p:nvSpPr>
        <p:spPr>
          <a:xfrm>
            <a:off x="7031713" y="5469028"/>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smtClean="0">
                <a:solidFill>
                  <a:srgbClr val="77BDF9"/>
                </a:solidFill>
              </a:rPr>
              <a:t>+</a:t>
            </a:r>
            <a:endParaRPr lang="en-US" sz="3200" b="1" dirty="0">
              <a:solidFill>
                <a:srgbClr val="77BDF9"/>
              </a:solidFill>
            </a:endParaRPr>
          </a:p>
        </p:txBody>
      </p:sp>
      <p:sp>
        <p:nvSpPr>
          <p:cNvPr id="10" name="Title 1"/>
          <p:cNvSpPr txBox="1">
            <a:spLocks/>
          </p:cNvSpPr>
          <p:nvPr/>
        </p:nvSpPr>
        <p:spPr>
          <a:xfrm>
            <a:off x="6670314" y="4750513"/>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smtClean="0">
                <a:solidFill>
                  <a:srgbClr val="77BDF9"/>
                </a:solidFill>
              </a:rPr>
              <a:t>+</a:t>
            </a:r>
            <a:endParaRPr lang="en-US" sz="3200" b="1" dirty="0">
              <a:solidFill>
                <a:srgbClr val="77BDF9"/>
              </a:solidFill>
            </a:endParaRPr>
          </a:p>
        </p:txBody>
      </p:sp>
      <p:sp>
        <p:nvSpPr>
          <p:cNvPr id="11" name="Title 1"/>
          <p:cNvSpPr txBox="1">
            <a:spLocks/>
          </p:cNvSpPr>
          <p:nvPr/>
        </p:nvSpPr>
        <p:spPr>
          <a:xfrm>
            <a:off x="7163496" y="4472875"/>
            <a:ext cx="602941" cy="1196889"/>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rgbClr val="3F00FF"/>
                </a:solidFill>
              </a:rPr>
              <a:t>+</a:t>
            </a:r>
            <a:endParaRPr lang="en-US" sz="3200" b="1" dirty="0">
              <a:solidFill>
                <a:srgbClr val="3F00FF"/>
              </a:solidFill>
            </a:endParaRPr>
          </a:p>
        </p:txBody>
      </p:sp>
      <p:sp>
        <p:nvSpPr>
          <p:cNvPr id="12" name="Title 1"/>
          <p:cNvSpPr txBox="1">
            <a:spLocks/>
          </p:cNvSpPr>
          <p:nvPr/>
        </p:nvSpPr>
        <p:spPr>
          <a:xfrm>
            <a:off x="7487810" y="5551854"/>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rgbClr val="77BDF9"/>
                </a:solidFill>
              </a:rPr>
              <a:t>+</a:t>
            </a:r>
            <a:endParaRPr lang="en-US" sz="3200" b="1" dirty="0">
              <a:solidFill>
                <a:srgbClr val="77BDF9"/>
              </a:solidFill>
            </a:endParaRPr>
          </a:p>
        </p:txBody>
      </p:sp>
      <p:sp>
        <p:nvSpPr>
          <p:cNvPr id="13" name="Title 1"/>
          <p:cNvSpPr txBox="1">
            <a:spLocks/>
          </p:cNvSpPr>
          <p:nvPr/>
        </p:nvSpPr>
        <p:spPr>
          <a:xfrm>
            <a:off x="7019384" y="5005422"/>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rgbClr val="77BDF9"/>
                </a:solidFill>
              </a:rPr>
              <a:t>+</a:t>
            </a:r>
            <a:endParaRPr lang="en-US" sz="3200" b="1" dirty="0">
              <a:solidFill>
                <a:srgbClr val="77BDF9"/>
              </a:solidFill>
            </a:endParaRPr>
          </a:p>
        </p:txBody>
      </p:sp>
      <p:sp>
        <p:nvSpPr>
          <p:cNvPr id="14" name="Title 1"/>
          <p:cNvSpPr txBox="1">
            <a:spLocks/>
          </p:cNvSpPr>
          <p:nvPr/>
        </p:nvSpPr>
        <p:spPr>
          <a:xfrm>
            <a:off x="6726257" y="5995326"/>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endParaRPr lang="en-US" sz="200" b="1" dirty="0">
              <a:solidFill>
                <a:srgbClr val="77BDF9"/>
              </a:solidFill>
            </a:endParaRPr>
          </a:p>
        </p:txBody>
      </p:sp>
      <p:sp>
        <p:nvSpPr>
          <p:cNvPr id="15" name="TextBox 14"/>
          <p:cNvSpPr txBox="1"/>
          <p:nvPr/>
        </p:nvSpPr>
        <p:spPr>
          <a:xfrm>
            <a:off x="7227712" y="5415021"/>
            <a:ext cx="412292" cy="338554"/>
          </a:xfrm>
          <a:prstGeom prst="rect">
            <a:avLst/>
          </a:prstGeom>
          <a:noFill/>
        </p:spPr>
        <p:txBody>
          <a:bodyPr wrap="none" rtlCol="0">
            <a:spAutoFit/>
          </a:bodyPr>
          <a:lstStyle/>
          <a:p>
            <a:r>
              <a:rPr lang="en-US" sz="1600" b="1" dirty="0" smtClean="0">
                <a:solidFill>
                  <a:srgbClr val="77BDF9"/>
                </a:solidFill>
                <a:latin typeface="Avenir Book" charset="0"/>
                <a:ea typeface="Avenir Book" charset="0"/>
                <a:cs typeface="Avenir Book" charset="0"/>
              </a:rPr>
              <a:t>he</a:t>
            </a:r>
            <a:endParaRPr lang="en-US" sz="1600" b="1" dirty="0">
              <a:solidFill>
                <a:srgbClr val="77BDF9"/>
              </a:solidFill>
              <a:latin typeface="Avenir Book" charset="0"/>
              <a:ea typeface="Avenir Book" charset="0"/>
              <a:cs typeface="Avenir Book" charset="0"/>
            </a:endParaRPr>
          </a:p>
        </p:txBody>
      </p:sp>
      <p:sp>
        <p:nvSpPr>
          <p:cNvPr id="16" name="TextBox 15"/>
          <p:cNvSpPr txBox="1"/>
          <p:nvPr/>
        </p:nvSpPr>
        <p:spPr>
          <a:xfrm>
            <a:off x="6764857" y="5851728"/>
            <a:ext cx="508473" cy="338554"/>
          </a:xfrm>
          <a:prstGeom prst="rect">
            <a:avLst/>
          </a:prstGeom>
          <a:noFill/>
        </p:spPr>
        <p:txBody>
          <a:bodyPr wrap="none" rtlCol="0">
            <a:spAutoFit/>
          </a:bodyPr>
          <a:lstStyle/>
          <a:p>
            <a:r>
              <a:rPr lang="en-US" sz="1600" b="1" dirty="0" smtClean="0">
                <a:solidFill>
                  <a:srgbClr val="77BDF9"/>
                </a:solidFill>
                <a:latin typeface="Avenir Book" charset="0"/>
                <a:ea typeface="Avenir Book" charset="0"/>
                <a:cs typeface="Avenir Book" charset="0"/>
              </a:rPr>
              <a:t>son</a:t>
            </a:r>
          </a:p>
        </p:txBody>
      </p:sp>
      <p:sp>
        <p:nvSpPr>
          <p:cNvPr id="17" name="TextBox 16"/>
          <p:cNvSpPr txBox="1"/>
          <p:nvPr/>
        </p:nvSpPr>
        <p:spPr>
          <a:xfrm>
            <a:off x="7681620" y="5936994"/>
            <a:ext cx="628698" cy="338554"/>
          </a:xfrm>
          <a:prstGeom prst="rect">
            <a:avLst/>
          </a:prstGeom>
          <a:noFill/>
        </p:spPr>
        <p:txBody>
          <a:bodyPr wrap="none" rtlCol="0">
            <a:spAutoFit/>
          </a:bodyPr>
          <a:lstStyle/>
          <a:p>
            <a:r>
              <a:rPr lang="en-US" sz="1600" b="1" dirty="0" smtClean="0">
                <a:solidFill>
                  <a:srgbClr val="77BDF9"/>
                </a:solidFill>
                <a:latin typeface="Avenir Book" charset="0"/>
                <a:ea typeface="Avenir Book" charset="0"/>
                <a:cs typeface="Avenir Book" charset="0"/>
              </a:rPr>
              <a:t>male</a:t>
            </a:r>
          </a:p>
        </p:txBody>
      </p:sp>
      <p:sp>
        <p:nvSpPr>
          <p:cNvPr id="18" name="TextBox 17"/>
          <p:cNvSpPr txBox="1"/>
          <p:nvPr/>
        </p:nvSpPr>
        <p:spPr>
          <a:xfrm>
            <a:off x="6247541" y="5449499"/>
            <a:ext cx="530915" cy="338554"/>
          </a:xfrm>
          <a:prstGeom prst="rect">
            <a:avLst/>
          </a:prstGeom>
          <a:noFill/>
        </p:spPr>
        <p:txBody>
          <a:bodyPr wrap="none" rtlCol="0">
            <a:spAutoFit/>
          </a:bodyPr>
          <a:lstStyle/>
          <a:p>
            <a:r>
              <a:rPr lang="en-US" sz="1600" b="1" dirty="0" smtClean="0">
                <a:solidFill>
                  <a:srgbClr val="77BDF9"/>
                </a:solidFill>
                <a:latin typeface="Avenir Book" charset="0"/>
                <a:ea typeface="Avenir Book" charset="0"/>
                <a:cs typeface="Avenir Book" charset="0"/>
              </a:rPr>
              <a:t>boy</a:t>
            </a:r>
          </a:p>
        </p:txBody>
      </p:sp>
      <p:sp>
        <p:nvSpPr>
          <p:cNvPr id="19" name="TextBox 18"/>
          <p:cNvSpPr txBox="1"/>
          <p:nvPr/>
        </p:nvSpPr>
        <p:spPr>
          <a:xfrm>
            <a:off x="6447715" y="4925714"/>
            <a:ext cx="436338" cy="338554"/>
          </a:xfrm>
          <a:prstGeom prst="rect">
            <a:avLst/>
          </a:prstGeom>
          <a:noFill/>
        </p:spPr>
        <p:txBody>
          <a:bodyPr wrap="none" rtlCol="0">
            <a:spAutoFit/>
          </a:bodyPr>
          <a:lstStyle/>
          <a:p>
            <a:r>
              <a:rPr lang="en-US" sz="1600" b="1" dirty="0" smtClean="0">
                <a:solidFill>
                  <a:srgbClr val="77BDF9"/>
                </a:solidFill>
                <a:latin typeface="Avenir Book" charset="0"/>
                <a:ea typeface="Avenir Book" charset="0"/>
                <a:cs typeface="Avenir Book" charset="0"/>
              </a:rPr>
              <a:t>his</a:t>
            </a:r>
          </a:p>
        </p:txBody>
      </p:sp>
      <p:sp>
        <p:nvSpPr>
          <p:cNvPr id="20" name="TextBox 19"/>
          <p:cNvSpPr txBox="1"/>
          <p:nvPr/>
        </p:nvSpPr>
        <p:spPr>
          <a:xfrm>
            <a:off x="6672589" y="4493663"/>
            <a:ext cx="522900" cy="338554"/>
          </a:xfrm>
          <a:prstGeom prst="rect">
            <a:avLst/>
          </a:prstGeom>
          <a:noFill/>
        </p:spPr>
        <p:txBody>
          <a:bodyPr wrap="none" rtlCol="0">
            <a:spAutoFit/>
          </a:bodyPr>
          <a:lstStyle/>
          <a:p>
            <a:r>
              <a:rPr lang="en-US" sz="1600" b="1" dirty="0" smtClean="0">
                <a:solidFill>
                  <a:srgbClr val="77BDF9"/>
                </a:solidFill>
                <a:latin typeface="Avenir Book" charset="0"/>
                <a:ea typeface="Avenir Book" charset="0"/>
                <a:cs typeface="Avenir Book" charset="0"/>
              </a:rPr>
              <a:t>him</a:t>
            </a:r>
          </a:p>
        </p:txBody>
      </p:sp>
      <p:sp>
        <p:nvSpPr>
          <p:cNvPr id="21" name="TextBox 20"/>
          <p:cNvSpPr txBox="1"/>
          <p:nvPr/>
        </p:nvSpPr>
        <p:spPr>
          <a:xfrm>
            <a:off x="8031121" y="5598647"/>
            <a:ext cx="857414" cy="338554"/>
          </a:xfrm>
          <a:prstGeom prst="rect">
            <a:avLst/>
          </a:prstGeom>
          <a:noFill/>
        </p:spPr>
        <p:txBody>
          <a:bodyPr wrap="none" rtlCol="0">
            <a:spAutoFit/>
          </a:bodyPr>
          <a:lstStyle/>
          <a:p>
            <a:r>
              <a:rPr lang="en-US" sz="1600" b="1" dirty="0" smtClean="0">
                <a:solidFill>
                  <a:srgbClr val="77BDF9"/>
                </a:solidFill>
                <a:latin typeface="Avenir Book" charset="0"/>
                <a:ea typeface="Avenir Book" charset="0"/>
                <a:cs typeface="Avenir Book" charset="0"/>
              </a:rPr>
              <a:t>brother</a:t>
            </a:r>
          </a:p>
        </p:txBody>
      </p:sp>
      <p:sp>
        <p:nvSpPr>
          <p:cNvPr id="22" name="Oval 21"/>
          <p:cNvSpPr/>
          <p:nvPr/>
        </p:nvSpPr>
        <p:spPr>
          <a:xfrm>
            <a:off x="9058023" y="2450071"/>
            <a:ext cx="188719" cy="188719"/>
          </a:xfrm>
          <a:prstGeom prst="ellipse">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TextBox 23"/>
          <p:cNvSpPr txBox="1"/>
          <p:nvPr/>
        </p:nvSpPr>
        <p:spPr>
          <a:xfrm>
            <a:off x="8692159" y="2052619"/>
            <a:ext cx="1015021" cy="369332"/>
          </a:xfrm>
          <a:prstGeom prst="rect">
            <a:avLst/>
          </a:prstGeom>
          <a:noFill/>
        </p:spPr>
        <p:txBody>
          <a:bodyPr wrap="none" rtlCol="0">
            <a:spAutoFit/>
          </a:bodyPr>
          <a:lstStyle/>
          <a:p>
            <a:r>
              <a:rPr lang="en-US" b="1" dirty="0" smtClean="0">
                <a:latin typeface="Avenir Book" charset="0"/>
                <a:ea typeface="Avenir Book" charset="0"/>
                <a:cs typeface="Avenir Book" charset="0"/>
              </a:rPr>
              <a:t>”home”</a:t>
            </a:r>
          </a:p>
        </p:txBody>
      </p:sp>
      <p:cxnSp>
        <p:nvCxnSpPr>
          <p:cNvPr id="35" name="Straight Arrow Connector 34"/>
          <p:cNvCxnSpPr/>
          <p:nvPr/>
        </p:nvCxnSpPr>
        <p:spPr>
          <a:xfrm flipV="1">
            <a:off x="7464966" y="2666910"/>
            <a:ext cx="1593057" cy="2306071"/>
          </a:xfrm>
          <a:prstGeom prst="straightConnector1">
            <a:avLst/>
          </a:prstGeom>
          <a:ln w="38100">
            <a:solidFill>
              <a:srgbClr val="3F00FF"/>
            </a:solidFill>
            <a:tailEnd type="triangle"/>
          </a:ln>
          <a:effectLst/>
        </p:spPr>
        <p:style>
          <a:lnRef idx="2">
            <a:schemeClr val="accent1"/>
          </a:lnRef>
          <a:fillRef idx="0">
            <a:schemeClr val="accent1"/>
          </a:fillRef>
          <a:effectRef idx="1">
            <a:schemeClr val="accent1"/>
          </a:effectRef>
          <a:fontRef idx="minor">
            <a:schemeClr val="tx1"/>
          </a:fontRef>
        </p:style>
      </p:cxnSp>
      <p:sp>
        <p:nvSpPr>
          <p:cNvPr id="39" name="Title 1"/>
          <p:cNvSpPr txBox="1">
            <a:spLocks/>
          </p:cNvSpPr>
          <p:nvPr/>
        </p:nvSpPr>
        <p:spPr>
          <a:xfrm>
            <a:off x="7818781" y="5185600"/>
            <a:ext cx="602941" cy="87535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rgbClr val="77BDF9"/>
                </a:solidFill>
              </a:rPr>
              <a:t>+</a:t>
            </a:r>
            <a:endParaRPr lang="en-US" sz="3200" b="1" dirty="0">
              <a:solidFill>
                <a:srgbClr val="77BDF9"/>
              </a:solidFill>
            </a:endParaRPr>
          </a:p>
        </p:txBody>
      </p:sp>
      <p:sp>
        <p:nvSpPr>
          <p:cNvPr id="40" name="Title 1"/>
          <p:cNvSpPr txBox="1">
            <a:spLocks/>
          </p:cNvSpPr>
          <p:nvPr/>
        </p:nvSpPr>
        <p:spPr>
          <a:xfrm>
            <a:off x="6545106" y="5157114"/>
            <a:ext cx="602941" cy="743251"/>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rgbClr val="77BDF9"/>
                </a:solidFill>
              </a:rPr>
              <a:t>+</a:t>
            </a:r>
            <a:endParaRPr lang="en-US" sz="3200" b="1" dirty="0">
              <a:solidFill>
                <a:srgbClr val="77BDF9"/>
              </a:solidFill>
            </a:endParaRPr>
          </a:p>
        </p:txBody>
      </p:sp>
      <p:sp>
        <p:nvSpPr>
          <p:cNvPr id="41" name="TextBox 40"/>
          <p:cNvSpPr txBox="1"/>
          <p:nvPr/>
        </p:nvSpPr>
        <p:spPr>
          <a:xfrm>
            <a:off x="7429633" y="5014969"/>
            <a:ext cx="579005" cy="338554"/>
          </a:xfrm>
          <a:prstGeom prst="rect">
            <a:avLst/>
          </a:prstGeom>
          <a:noFill/>
        </p:spPr>
        <p:txBody>
          <a:bodyPr wrap="none" rtlCol="0">
            <a:spAutoFit/>
          </a:bodyPr>
          <a:lstStyle/>
          <a:p>
            <a:r>
              <a:rPr lang="en-US" sz="1600" b="1" dirty="0" smtClean="0">
                <a:solidFill>
                  <a:srgbClr val="3F00FF"/>
                </a:solidFill>
                <a:latin typeface="Avenir Book" charset="0"/>
                <a:ea typeface="Avenir Book" charset="0"/>
                <a:cs typeface="Avenir Book" charset="0"/>
              </a:rPr>
              <a:t>man</a:t>
            </a:r>
          </a:p>
        </p:txBody>
      </p:sp>
      <p:sp>
        <p:nvSpPr>
          <p:cNvPr id="67" name="Title 1"/>
          <p:cNvSpPr txBox="1">
            <a:spLocks/>
          </p:cNvSpPr>
          <p:nvPr/>
        </p:nvSpPr>
        <p:spPr>
          <a:xfrm>
            <a:off x="10667296" y="3003875"/>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chemeClr val="accent2">
                    <a:lumMod val="40000"/>
                    <a:lumOff val="60000"/>
                  </a:schemeClr>
                </a:solidFill>
              </a:rPr>
              <a:t>+</a:t>
            </a:r>
            <a:endParaRPr lang="en-US" sz="3200" b="1" dirty="0">
              <a:solidFill>
                <a:schemeClr val="accent2">
                  <a:lumMod val="40000"/>
                  <a:lumOff val="60000"/>
                </a:schemeClr>
              </a:solidFill>
            </a:endParaRPr>
          </a:p>
        </p:txBody>
      </p:sp>
      <p:sp>
        <p:nvSpPr>
          <p:cNvPr id="68" name="Title 1"/>
          <p:cNvSpPr txBox="1">
            <a:spLocks/>
          </p:cNvSpPr>
          <p:nvPr/>
        </p:nvSpPr>
        <p:spPr>
          <a:xfrm>
            <a:off x="10440569" y="3909623"/>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chemeClr val="accent2">
                    <a:lumMod val="40000"/>
                    <a:lumOff val="60000"/>
                  </a:schemeClr>
                </a:solidFill>
              </a:rPr>
              <a:t>+</a:t>
            </a:r>
            <a:endParaRPr lang="en-US" sz="3200" b="1" dirty="0">
              <a:solidFill>
                <a:schemeClr val="accent2">
                  <a:lumMod val="40000"/>
                  <a:lumOff val="60000"/>
                </a:schemeClr>
              </a:solidFill>
            </a:endParaRPr>
          </a:p>
        </p:txBody>
      </p:sp>
      <p:sp>
        <p:nvSpPr>
          <p:cNvPr id="70" name="Title 1"/>
          <p:cNvSpPr txBox="1">
            <a:spLocks/>
          </p:cNvSpPr>
          <p:nvPr/>
        </p:nvSpPr>
        <p:spPr>
          <a:xfrm>
            <a:off x="10225118" y="2644641"/>
            <a:ext cx="602941" cy="1196889"/>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rgbClr val="FF0000"/>
                </a:solidFill>
              </a:rPr>
              <a:t>+</a:t>
            </a:r>
            <a:endParaRPr lang="en-US" sz="3200" b="1" dirty="0">
              <a:solidFill>
                <a:srgbClr val="FF0000"/>
              </a:solidFill>
            </a:endParaRPr>
          </a:p>
        </p:txBody>
      </p:sp>
      <p:sp>
        <p:nvSpPr>
          <p:cNvPr id="71" name="Title 1"/>
          <p:cNvSpPr txBox="1">
            <a:spLocks/>
          </p:cNvSpPr>
          <p:nvPr/>
        </p:nvSpPr>
        <p:spPr>
          <a:xfrm>
            <a:off x="11175441" y="3265173"/>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chemeClr val="accent2">
                    <a:lumMod val="40000"/>
                    <a:lumOff val="60000"/>
                  </a:schemeClr>
                </a:solidFill>
              </a:rPr>
              <a:t>+</a:t>
            </a:r>
            <a:endParaRPr lang="en-US" sz="3200" b="1" dirty="0">
              <a:solidFill>
                <a:schemeClr val="accent2">
                  <a:lumMod val="40000"/>
                  <a:lumOff val="60000"/>
                </a:schemeClr>
              </a:solidFill>
            </a:endParaRPr>
          </a:p>
        </p:txBody>
      </p:sp>
      <p:sp>
        <p:nvSpPr>
          <p:cNvPr id="72" name="Title 1"/>
          <p:cNvSpPr txBox="1">
            <a:spLocks/>
          </p:cNvSpPr>
          <p:nvPr/>
        </p:nvSpPr>
        <p:spPr>
          <a:xfrm>
            <a:off x="11044722" y="3838378"/>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chemeClr val="accent2">
                    <a:lumMod val="40000"/>
                    <a:lumOff val="60000"/>
                  </a:schemeClr>
                </a:solidFill>
              </a:rPr>
              <a:t>+</a:t>
            </a:r>
            <a:endParaRPr lang="en-US" sz="3200" b="1" dirty="0">
              <a:solidFill>
                <a:schemeClr val="accent2">
                  <a:lumMod val="40000"/>
                  <a:lumOff val="60000"/>
                </a:schemeClr>
              </a:solidFill>
            </a:endParaRPr>
          </a:p>
        </p:txBody>
      </p:sp>
      <p:sp>
        <p:nvSpPr>
          <p:cNvPr id="73" name="TextBox 72"/>
          <p:cNvSpPr txBox="1"/>
          <p:nvPr/>
        </p:nvSpPr>
        <p:spPr>
          <a:xfrm>
            <a:off x="10617780" y="3858022"/>
            <a:ext cx="567784" cy="338554"/>
          </a:xfrm>
          <a:prstGeom prst="rect">
            <a:avLst/>
          </a:prstGeom>
          <a:noFill/>
        </p:spPr>
        <p:txBody>
          <a:bodyPr wrap="none" rtlCol="0">
            <a:spAutoFit/>
          </a:bodyPr>
          <a:lstStyle/>
          <a:p>
            <a:r>
              <a:rPr lang="en-US" sz="1600" b="1" dirty="0" smtClean="0">
                <a:solidFill>
                  <a:schemeClr val="accent2">
                    <a:lumMod val="40000"/>
                    <a:lumOff val="60000"/>
                  </a:schemeClr>
                </a:solidFill>
                <a:latin typeface="Avenir Book" charset="0"/>
                <a:ea typeface="Avenir Book" charset="0"/>
                <a:cs typeface="Avenir Book" charset="0"/>
              </a:rPr>
              <a:t>hers</a:t>
            </a:r>
            <a:endParaRPr lang="en-US" sz="1600" b="1" dirty="0">
              <a:solidFill>
                <a:schemeClr val="accent2">
                  <a:lumMod val="40000"/>
                  <a:lumOff val="60000"/>
                </a:schemeClr>
              </a:solidFill>
              <a:latin typeface="Avenir Book" charset="0"/>
              <a:ea typeface="Avenir Book" charset="0"/>
              <a:cs typeface="Avenir Book" charset="0"/>
            </a:endParaRPr>
          </a:p>
        </p:txBody>
      </p:sp>
      <p:sp>
        <p:nvSpPr>
          <p:cNvPr id="74" name="TextBox 73"/>
          <p:cNvSpPr txBox="1"/>
          <p:nvPr/>
        </p:nvSpPr>
        <p:spPr>
          <a:xfrm>
            <a:off x="10158983" y="4345637"/>
            <a:ext cx="1016625" cy="338554"/>
          </a:xfrm>
          <a:prstGeom prst="rect">
            <a:avLst/>
          </a:prstGeom>
          <a:noFill/>
        </p:spPr>
        <p:txBody>
          <a:bodyPr wrap="none" rtlCol="0">
            <a:spAutoFit/>
          </a:bodyPr>
          <a:lstStyle/>
          <a:p>
            <a:r>
              <a:rPr lang="en-US" sz="1600" b="1" dirty="0" smtClean="0">
                <a:solidFill>
                  <a:schemeClr val="accent2">
                    <a:lumMod val="40000"/>
                    <a:lumOff val="60000"/>
                  </a:schemeClr>
                </a:solidFill>
                <a:latin typeface="Avenir Book" charset="0"/>
                <a:ea typeface="Avenir Book" charset="0"/>
                <a:cs typeface="Avenir Book" charset="0"/>
              </a:rPr>
              <a:t>daughter</a:t>
            </a:r>
          </a:p>
        </p:txBody>
      </p:sp>
      <p:sp>
        <p:nvSpPr>
          <p:cNvPr id="75" name="TextBox 74"/>
          <p:cNvSpPr txBox="1"/>
          <p:nvPr/>
        </p:nvSpPr>
        <p:spPr>
          <a:xfrm>
            <a:off x="11234804" y="4266215"/>
            <a:ext cx="803425" cy="338554"/>
          </a:xfrm>
          <a:prstGeom prst="rect">
            <a:avLst/>
          </a:prstGeom>
          <a:noFill/>
        </p:spPr>
        <p:txBody>
          <a:bodyPr wrap="none" rtlCol="0">
            <a:spAutoFit/>
          </a:bodyPr>
          <a:lstStyle/>
          <a:p>
            <a:r>
              <a:rPr lang="en-US" sz="1600" b="1" dirty="0" smtClean="0">
                <a:solidFill>
                  <a:schemeClr val="accent2">
                    <a:lumMod val="40000"/>
                    <a:lumOff val="60000"/>
                  </a:schemeClr>
                </a:solidFill>
                <a:latin typeface="Avenir Book" charset="0"/>
                <a:ea typeface="Avenir Book" charset="0"/>
                <a:cs typeface="Avenir Book" charset="0"/>
              </a:rPr>
              <a:t>female</a:t>
            </a:r>
          </a:p>
        </p:txBody>
      </p:sp>
      <p:sp>
        <p:nvSpPr>
          <p:cNvPr id="76" name="TextBox 75"/>
          <p:cNvSpPr txBox="1"/>
          <p:nvPr/>
        </p:nvSpPr>
        <p:spPr>
          <a:xfrm>
            <a:off x="10292890" y="3408764"/>
            <a:ext cx="476412" cy="338554"/>
          </a:xfrm>
          <a:prstGeom prst="rect">
            <a:avLst/>
          </a:prstGeom>
          <a:noFill/>
        </p:spPr>
        <p:txBody>
          <a:bodyPr wrap="none" rtlCol="0">
            <a:spAutoFit/>
          </a:bodyPr>
          <a:lstStyle/>
          <a:p>
            <a:r>
              <a:rPr lang="en-US" sz="1600" b="1" dirty="0" smtClean="0">
                <a:solidFill>
                  <a:schemeClr val="accent2">
                    <a:lumMod val="40000"/>
                    <a:lumOff val="60000"/>
                  </a:schemeClr>
                </a:solidFill>
                <a:latin typeface="Avenir Book" charset="0"/>
                <a:ea typeface="Avenir Book" charset="0"/>
                <a:cs typeface="Avenir Book" charset="0"/>
              </a:rPr>
              <a:t>girl</a:t>
            </a:r>
          </a:p>
        </p:txBody>
      </p:sp>
      <p:sp>
        <p:nvSpPr>
          <p:cNvPr id="77" name="TextBox 76"/>
          <p:cNvSpPr txBox="1"/>
          <p:nvPr/>
        </p:nvSpPr>
        <p:spPr>
          <a:xfrm>
            <a:off x="10839574" y="3426766"/>
            <a:ext cx="500458" cy="338554"/>
          </a:xfrm>
          <a:prstGeom prst="rect">
            <a:avLst/>
          </a:prstGeom>
          <a:noFill/>
        </p:spPr>
        <p:txBody>
          <a:bodyPr wrap="none" rtlCol="0">
            <a:spAutoFit/>
          </a:bodyPr>
          <a:lstStyle/>
          <a:p>
            <a:r>
              <a:rPr lang="en-US" sz="1600" b="1" dirty="0" smtClean="0">
                <a:solidFill>
                  <a:schemeClr val="accent2">
                    <a:lumMod val="40000"/>
                    <a:lumOff val="60000"/>
                  </a:schemeClr>
                </a:solidFill>
                <a:latin typeface="Avenir Book" charset="0"/>
                <a:ea typeface="Avenir Book" charset="0"/>
                <a:cs typeface="Avenir Book" charset="0"/>
              </a:rPr>
              <a:t>she</a:t>
            </a:r>
          </a:p>
        </p:txBody>
      </p:sp>
      <p:sp>
        <p:nvSpPr>
          <p:cNvPr id="78" name="TextBox 77"/>
          <p:cNvSpPr txBox="1"/>
          <p:nvPr/>
        </p:nvSpPr>
        <p:spPr>
          <a:xfrm>
            <a:off x="11403867" y="3703898"/>
            <a:ext cx="479618" cy="338554"/>
          </a:xfrm>
          <a:prstGeom prst="rect">
            <a:avLst/>
          </a:prstGeom>
          <a:noFill/>
        </p:spPr>
        <p:txBody>
          <a:bodyPr wrap="none" rtlCol="0">
            <a:spAutoFit/>
          </a:bodyPr>
          <a:lstStyle/>
          <a:p>
            <a:r>
              <a:rPr lang="en-US" sz="1600" b="1" dirty="0" smtClean="0">
                <a:solidFill>
                  <a:schemeClr val="accent2">
                    <a:lumMod val="40000"/>
                    <a:lumOff val="60000"/>
                  </a:schemeClr>
                </a:solidFill>
                <a:latin typeface="Avenir Book" charset="0"/>
                <a:ea typeface="Avenir Book" charset="0"/>
                <a:cs typeface="Avenir Book" charset="0"/>
              </a:rPr>
              <a:t>her</a:t>
            </a:r>
          </a:p>
        </p:txBody>
      </p:sp>
      <p:sp>
        <p:nvSpPr>
          <p:cNvPr id="79" name="TextBox 78"/>
          <p:cNvSpPr txBox="1"/>
          <p:nvPr/>
        </p:nvSpPr>
        <p:spPr>
          <a:xfrm>
            <a:off x="11415993" y="3035129"/>
            <a:ext cx="659155" cy="338554"/>
          </a:xfrm>
          <a:prstGeom prst="rect">
            <a:avLst/>
          </a:prstGeom>
          <a:noFill/>
        </p:spPr>
        <p:txBody>
          <a:bodyPr wrap="none" rtlCol="0">
            <a:spAutoFit/>
          </a:bodyPr>
          <a:lstStyle/>
          <a:p>
            <a:r>
              <a:rPr lang="en-US" sz="1600" b="1" dirty="0" smtClean="0">
                <a:solidFill>
                  <a:schemeClr val="accent2">
                    <a:lumMod val="40000"/>
                    <a:lumOff val="60000"/>
                  </a:schemeClr>
                </a:solidFill>
                <a:latin typeface="Avenir Book" charset="0"/>
                <a:ea typeface="Avenir Book" charset="0"/>
                <a:cs typeface="Avenir Book" charset="0"/>
              </a:rPr>
              <a:t>sister</a:t>
            </a:r>
          </a:p>
        </p:txBody>
      </p:sp>
      <p:sp>
        <p:nvSpPr>
          <p:cNvPr id="80" name="Title 1"/>
          <p:cNvSpPr txBox="1">
            <a:spLocks/>
          </p:cNvSpPr>
          <p:nvPr/>
        </p:nvSpPr>
        <p:spPr>
          <a:xfrm>
            <a:off x="11235029" y="2672813"/>
            <a:ext cx="602941" cy="87535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chemeClr val="accent2">
                    <a:lumMod val="40000"/>
                    <a:lumOff val="60000"/>
                  </a:schemeClr>
                </a:solidFill>
              </a:rPr>
              <a:t>+</a:t>
            </a:r>
            <a:endParaRPr lang="en-US" sz="3200" b="1" dirty="0">
              <a:solidFill>
                <a:schemeClr val="accent2">
                  <a:lumMod val="40000"/>
                  <a:lumOff val="60000"/>
                </a:schemeClr>
              </a:solidFill>
            </a:endParaRPr>
          </a:p>
        </p:txBody>
      </p:sp>
      <p:sp>
        <p:nvSpPr>
          <p:cNvPr id="81" name="Title 1"/>
          <p:cNvSpPr txBox="1">
            <a:spLocks/>
          </p:cNvSpPr>
          <p:nvPr/>
        </p:nvSpPr>
        <p:spPr>
          <a:xfrm>
            <a:off x="10025513" y="3222165"/>
            <a:ext cx="602941" cy="743251"/>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dirty="0" smtClean="0">
                <a:solidFill>
                  <a:schemeClr val="accent2">
                    <a:lumMod val="40000"/>
                    <a:lumOff val="60000"/>
                  </a:schemeClr>
                </a:solidFill>
              </a:rPr>
              <a:t>+</a:t>
            </a:r>
            <a:endParaRPr lang="en-US" sz="3200" b="1" dirty="0">
              <a:solidFill>
                <a:schemeClr val="accent2">
                  <a:lumMod val="40000"/>
                  <a:lumOff val="60000"/>
                </a:schemeClr>
              </a:solidFill>
            </a:endParaRPr>
          </a:p>
        </p:txBody>
      </p:sp>
      <p:sp>
        <p:nvSpPr>
          <p:cNvPr id="82" name="TextBox 81"/>
          <p:cNvSpPr txBox="1"/>
          <p:nvPr/>
        </p:nvSpPr>
        <p:spPr>
          <a:xfrm>
            <a:off x="10446108" y="2947867"/>
            <a:ext cx="848309" cy="338554"/>
          </a:xfrm>
          <a:prstGeom prst="rect">
            <a:avLst/>
          </a:prstGeom>
          <a:noFill/>
        </p:spPr>
        <p:txBody>
          <a:bodyPr wrap="none" rtlCol="0">
            <a:spAutoFit/>
          </a:bodyPr>
          <a:lstStyle/>
          <a:p>
            <a:r>
              <a:rPr lang="en-US" sz="1600" b="1" dirty="0" smtClean="0">
                <a:solidFill>
                  <a:srgbClr val="FF0000"/>
                </a:solidFill>
                <a:latin typeface="Avenir Book" charset="0"/>
                <a:ea typeface="Avenir Book" charset="0"/>
                <a:cs typeface="Avenir Book" charset="0"/>
              </a:rPr>
              <a:t>woman</a:t>
            </a:r>
          </a:p>
        </p:txBody>
      </p:sp>
      <p:sp>
        <p:nvSpPr>
          <p:cNvPr id="85" name="Title 1"/>
          <p:cNvSpPr txBox="1">
            <a:spLocks/>
          </p:cNvSpPr>
          <p:nvPr/>
        </p:nvSpPr>
        <p:spPr>
          <a:xfrm>
            <a:off x="10426744" y="3447171"/>
            <a:ext cx="602941" cy="86267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200" b="1" smtClean="0">
                <a:solidFill>
                  <a:schemeClr val="accent2">
                    <a:lumMod val="40000"/>
                    <a:lumOff val="60000"/>
                  </a:schemeClr>
                </a:solidFill>
              </a:rPr>
              <a:t>+</a:t>
            </a:r>
            <a:endParaRPr lang="en-US" sz="3200" b="1" dirty="0">
              <a:solidFill>
                <a:schemeClr val="accent2">
                  <a:lumMod val="40000"/>
                  <a:lumOff val="60000"/>
                </a:schemeClr>
              </a:solidFill>
            </a:endParaRPr>
          </a:p>
        </p:txBody>
      </p:sp>
      <p:cxnSp>
        <p:nvCxnSpPr>
          <p:cNvPr id="86" name="Straight Arrow Connector 85"/>
          <p:cNvCxnSpPr/>
          <p:nvPr/>
        </p:nvCxnSpPr>
        <p:spPr>
          <a:xfrm flipH="1" flipV="1">
            <a:off x="9327500" y="2628149"/>
            <a:ext cx="1035074" cy="529473"/>
          </a:xfrm>
          <a:prstGeom prst="straightConnector1">
            <a:avLst/>
          </a:prstGeom>
          <a:ln w="38100">
            <a:solidFill>
              <a:srgbClr val="FF0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2" name="Slide Number Placeholder 1"/>
          <p:cNvSpPr>
            <a:spLocks noGrp="1"/>
          </p:cNvSpPr>
          <p:nvPr>
            <p:ph type="sldNum" sz="quarter" idx="12"/>
          </p:nvPr>
        </p:nvSpPr>
        <p:spPr/>
        <p:txBody>
          <a:bodyPr/>
          <a:lstStyle/>
          <a:p>
            <a:fld id="{2F26DC62-A76D-AE47-AD5B-197159461ABB}" type="slidenum">
              <a:rPr lang="en-US" smtClean="0"/>
              <a:t>14</a:t>
            </a:fld>
            <a:endParaRPr lang="en-US"/>
          </a:p>
        </p:txBody>
      </p:sp>
    </p:spTree>
    <p:extLst>
      <p:ext uri="{BB962C8B-B14F-4D97-AF65-F5344CB8AC3E}">
        <p14:creationId xmlns:p14="http://schemas.microsoft.com/office/powerpoint/2010/main" val="13877030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5"/>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67"/>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68"/>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72"/>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73"/>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74"/>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75"/>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76"/>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77"/>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78"/>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79"/>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81"/>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80"/>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85"/>
                                        </p:tgtEl>
                                        <p:attrNameLst>
                                          <p:attrName>style.visibility</p:attrName>
                                        </p:attrNameLst>
                                      </p:cBhvr>
                                      <p:to>
                                        <p:strVal val="visible"/>
                                      </p:to>
                                    </p:set>
                                  </p:childTnLst>
                                </p:cTn>
                              </p:par>
                              <p:par>
                                <p:cTn id="85" presetID="1" presetClass="entr" presetSubtype="0" fill="hold" grpId="0" nodeType="withEffect">
                                  <p:stCondLst>
                                    <p:cond delay="0"/>
                                  </p:stCondLst>
                                  <p:childTnLst>
                                    <p:set>
                                      <p:cBhvr>
                                        <p:cTn id="86" dur="1" fill="hold">
                                          <p:stCondLst>
                                            <p:cond delay="0"/>
                                          </p:stCondLst>
                                        </p:cTn>
                                        <p:tgtEl>
                                          <p:spTgt spid="70"/>
                                        </p:tgtEl>
                                        <p:attrNameLst>
                                          <p:attrName>style.visibility</p:attrName>
                                        </p:attrNameLst>
                                      </p:cBhvr>
                                      <p:to>
                                        <p:strVal val="visible"/>
                                      </p:to>
                                    </p:set>
                                  </p:childTnLst>
                                </p:cTn>
                              </p:par>
                              <p:par>
                                <p:cTn id="87" presetID="1" presetClass="entr" presetSubtype="0" fill="hold" grpId="0" nodeType="withEffect">
                                  <p:stCondLst>
                                    <p:cond delay="0"/>
                                  </p:stCondLst>
                                  <p:childTnLst>
                                    <p:set>
                                      <p:cBhvr>
                                        <p:cTn id="88" dur="1" fill="hold">
                                          <p:stCondLst>
                                            <p:cond delay="0"/>
                                          </p:stCondLst>
                                        </p:cTn>
                                        <p:tgtEl>
                                          <p:spTgt spid="82"/>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bldLvl="2"/>
      <p:bldP spid="9" grpId="0"/>
      <p:bldP spid="10" grpId="0"/>
      <p:bldP spid="11" grpId="0"/>
      <p:bldP spid="12" grpId="0"/>
      <p:bldP spid="13" grpId="0"/>
      <p:bldP spid="15" grpId="0"/>
      <p:bldP spid="16" grpId="0"/>
      <p:bldP spid="17" grpId="0"/>
      <p:bldP spid="18" grpId="0"/>
      <p:bldP spid="19" grpId="0"/>
      <p:bldP spid="20" grpId="0"/>
      <p:bldP spid="21" grpId="0"/>
      <p:bldP spid="22" grpId="0" animBg="1"/>
      <p:bldP spid="24" grpId="0"/>
      <p:bldP spid="39" grpId="0"/>
      <p:bldP spid="40" grpId="0"/>
      <p:bldP spid="41" grpId="0"/>
      <p:bldP spid="67" grpId="0"/>
      <p:bldP spid="68" grpId="0"/>
      <p:bldP spid="70" grpId="0"/>
      <p:bldP spid="71" grpId="0"/>
      <p:bldP spid="72" grpId="0"/>
      <p:bldP spid="73" grpId="0"/>
      <p:bldP spid="74" grpId="0"/>
      <p:bldP spid="75" grpId="0"/>
      <p:bldP spid="76" grpId="0"/>
      <p:bldP spid="77" grpId="0"/>
      <p:bldP spid="78" grpId="0"/>
      <p:bldP spid="79" grpId="0"/>
      <p:bldP spid="80" grpId="0"/>
      <p:bldP spid="81" grpId="0"/>
      <p:bldP spid="82" grpId="0"/>
      <p:bldP spid="8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8285" y="488544"/>
            <a:ext cx="10515600" cy="1325563"/>
          </a:xfrm>
        </p:spPr>
        <p:txBody>
          <a:bodyPr>
            <a:normAutofit/>
          </a:bodyPr>
          <a:lstStyle/>
          <a:p>
            <a:r>
              <a:rPr lang="en-US" sz="3600" dirty="0" smtClean="0">
                <a:latin typeface="Avenir Book" charset="0"/>
                <a:ea typeface="Avenir Book" charset="0"/>
                <a:cs typeface="Avenir Book" charset="0"/>
              </a:rPr>
              <a:t>Over the lifespan, humans acquire a lot of knowledge about the world</a:t>
            </a:r>
            <a:endParaRPr lang="en-US" sz="3600" dirty="0">
              <a:latin typeface="Avenir Book" charset="0"/>
              <a:ea typeface="Avenir Book" charset="0"/>
              <a:cs typeface="Avenir Book" charset="0"/>
            </a:endParaRPr>
          </a:p>
        </p:txBody>
      </p:sp>
      <p:pic>
        <p:nvPicPr>
          <p:cNvPr id="1026" name="Picture 2" descr="mage result for knowledg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29145" y="1814107"/>
            <a:ext cx="4362855" cy="4362855"/>
          </a:xfrm>
          <a:prstGeom prst="rect">
            <a:avLst/>
          </a:prstGeom>
          <a:noFill/>
          <a:extLst>
            <a:ext uri="{909E8E84-426E-40DD-AFC4-6F175D3DCCD1}">
              <a14:hiddenFill xmlns:a14="http://schemas.microsoft.com/office/drawing/2010/main">
                <a:solidFill>
                  <a:srgbClr val="FFFFFF"/>
                </a:solidFill>
              </a14:hiddenFill>
            </a:ext>
          </a:extLst>
        </p:spPr>
      </p:pic>
      <p:sp>
        <p:nvSpPr>
          <p:cNvPr id="5" name="Content Placeholder 2"/>
          <p:cNvSpPr txBox="1">
            <a:spLocks/>
          </p:cNvSpPr>
          <p:nvPr/>
        </p:nvSpPr>
        <p:spPr>
          <a:xfrm>
            <a:off x="658285" y="2336799"/>
            <a:ext cx="7551860" cy="416127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3200" dirty="0" smtClean="0">
                <a:latin typeface="Avenir Book" charset="0"/>
                <a:ea typeface="Avenir Book" charset="0"/>
                <a:cs typeface="Avenir Book" charset="0"/>
              </a:rPr>
              <a:t>Some of that comes from language:</a:t>
            </a:r>
          </a:p>
          <a:p>
            <a:pPr marL="0" indent="0">
              <a:buNone/>
            </a:pPr>
            <a:r>
              <a:rPr lang="en-US" sz="3000" dirty="0" smtClean="0">
                <a:latin typeface="Avenir Book" charset="0"/>
                <a:ea typeface="Avenir Book" charset="0"/>
                <a:cs typeface="Avenir Book" charset="0"/>
              </a:rPr>
              <a:t>	</a:t>
            </a:r>
            <a:r>
              <a:rPr lang="en-US" sz="3000" i="1" dirty="0" smtClean="0">
                <a:latin typeface="Avenir Book" charset="0"/>
                <a:ea typeface="Avenir Book" charset="0"/>
                <a:cs typeface="Avenir Book" charset="0"/>
              </a:rPr>
              <a:t>The earth is round.</a:t>
            </a:r>
          </a:p>
          <a:p>
            <a:pPr marL="0" indent="0">
              <a:buNone/>
            </a:pPr>
            <a:r>
              <a:rPr lang="en-US" sz="3000" dirty="0" smtClean="0">
                <a:latin typeface="Avenir Book" charset="0"/>
                <a:ea typeface="Avenir Book" charset="0"/>
                <a:cs typeface="Avenir Book" charset="0"/>
              </a:rPr>
              <a:t>	</a:t>
            </a:r>
            <a:r>
              <a:rPr lang="en-US" sz="3000" i="1" dirty="0" smtClean="0">
                <a:latin typeface="Avenir Book" charset="0"/>
                <a:ea typeface="Avenir Book" charset="0"/>
                <a:cs typeface="Avenir Book" charset="0"/>
              </a:rPr>
              <a:t>Mongolia is really cold.</a:t>
            </a:r>
          </a:p>
          <a:p>
            <a:pPr marL="0" indent="0">
              <a:buNone/>
            </a:pPr>
            <a:r>
              <a:rPr lang="en-US" sz="3000" i="1" dirty="0" smtClean="0">
                <a:latin typeface="Avenir Book" charset="0"/>
                <a:ea typeface="Avenir Book" charset="0"/>
                <a:cs typeface="Avenir Book" charset="0"/>
              </a:rPr>
              <a:t>	Octopi have three hearts.</a:t>
            </a:r>
          </a:p>
          <a:p>
            <a:pPr marL="0" indent="0">
              <a:buNone/>
            </a:pPr>
            <a:r>
              <a:rPr lang="en-US" sz="3000" i="1" dirty="0" smtClean="0">
                <a:latin typeface="Avenir Book" charset="0"/>
                <a:ea typeface="Avenir Book" charset="0"/>
                <a:cs typeface="Avenir Book" charset="0"/>
              </a:rPr>
              <a:t>	You should respect older people.</a:t>
            </a:r>
          </a:p>
          <a:p>
            <a:pPr marL="457200" lvl="1" indent="0">
              <a:buNone/>
            </a:pPr>
            <a:endParaRPr lang="en-US" sz="3200" dirty="0" smtClean="0">
              <a:latin typeface="Avenir Book" charset="0"/>
              <a:ea typeface="Avenir Book" charset="0"/>
              <a:cs typeface="Avenir Book" charset="0"/>
            </a:endParaRPr>
          </a:p>
          <a:p>
            <a:pPr marL="457200" lvl="1" indent="0">
              <a:buNone/>
            </a:pPr>
            <a:endParaRPr lang="en-US" sz="3200" dirty="0" smtClean="0">
              <a:latin typeface="Avenir Book" charset="0"/>
              <a:ea typeface="Avenir Book" charset="0"/>
              <a:cs typeface="Avenir Book" charset="0"/>
            </a:endParaRPr>
          </a:p>
          <a:p>
            <a:pPr marL="0" indent="0">
              <a:buNone/>
            </a:pPr>
            <a:r>
              <a:rPr lang="en-US" sz="3200" dirty="0" smtClean="0">
                <a:latin typeface="Avenir Book" charset="0"/>
                <a:ea typeface="Avenir Book" charset="0"/>
                <a:cs typeface="Avenir Book" charset="0"/>
              </a:rPr>
              <a:t>What about more </a:t>
            </a:r>
            <a:r>
              <a:rPr lang="en-US" sz="3200" b="1" dirty="0" smtClean="0">
                <a:latin typeface="Avenir Book" charset="0"/>
                <a:ea typeface="Avenir Book" charset="0"/>
                <a:cs typeface="Avenir Book" charset="0"/>
              </a:rPr>
              <a:t>implicit messages </a:t>
            </a:r>
            <a:r>
              <a:rPr lang="en-US" sz="3200" dirty="0" smtClean="0">
                <a:latin typeface="Avenir Book" charset="0"/>
                <a:ea typeface="Avenir Book" charset="0"/>
                <a:cs typeface="Avenir Book" charset="0"/>
              </a:rPr>
              <a:t>in language?</a:t>
            </a:r>
          </a:p>
          <a:p>
            <a:endParaRPr lang="en-US" dirty="0" smtClean="0"/>
          </a:p>
          <a:p>
            <a:endParaRPr lang="en-US" dirty="0"/>
          </a:p>
        </p:txBody>
      </p:sp>
      <p:sp>
        <p:nvSpPr>
          <p:cNvPr id="6" name="Slide Number Placeholder 5"/>
          <p:cNvSpPr>
            <a:spLocks noGrp="1"/>
          </p:cNvSpPr>
          <p:nvPr>
            <p:ph type="sldNum" sz="quarter" idx="12"/>
          </p:nvPr>
        </p:nvSpPr>
        <p:spPr/>
        <p:txBody>
          <a:bodyPr/>
          <a:lstStyle/>
          <a:p>
            <a:fld id="{2F26DC62-A76D-AE47-AD5B-197159461ABB}" type="slidenum">
              <a:rPr lang="en-US" smtClean="0"/>
              <a:t>2</a:t>
            </a:fld>
            <a:endParaRPr lang="en-US"/>
          </a:p>
        </p:txBody>
      </p:sp>
    </p:spTree>
    <p:extLst>
      <p:ext uri="{BB962C8B-B14F-4D97-AF65-F5344CB8AC3E}">
        <p14:creationId xmlns:p14="http://schemas.microsoft.com/office/powerpoint/2010/main" val="864755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4834533" y="5763992"/>
            <a:ext cx="6437376" cy="457200"/>
          </a:xfrm>
          <a:prstGeom prst="rect">
            <a:avLst/>
          </a:prstGeom>
          <a:solidFill>
            <a:srgbClr val="F1FA21">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4852821" y="4854617"/>
            <a:ext cx="6419088" cy="438912"/>
          </a:xfrm>
          <a:prstGeom prst="rect">
            <a:avLst/>
          </a:prstGeom>
          <a:solidFill>
            <a:srgbClr val="F1FA21">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4834532" y="3022933"/>
            <a:ext cx="6421069" cy="438912"/>
          </a:xfrm>
          <a:prstGeom prst="rect">
            <a:avLst/>
          </a:prstGeom>
          <a:solidFill>
            <a:srgbClr val="92D050">
              <a:alpha val="3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0305" y="117884"/>
            <a:ext cx="10972800" cy="1143000"/>
          </a:xfrm>
        </p:spPr>
        <p:txBody>
          <a:bodyPr>
            <a:normAutofit/>
          </a:bodyPr>
          <a:lstStyle/>
          <a:p>
            <a:r>
              <a:rPr lang="en-US" sz="3600" dirty="0" smtClean="0">
                <a:latin typeface="Avenir Book" charset="0"/>
                <a:ea typeface="Avenir Book" charset="0"/>
                <a:cs typeface="Avenir Book" charset="0"/>
              </a:rPr>
              <a:t>Word co-occurrences as related to word meaning</a:t>
            </a:r>
            <a:endParaRPr lang="en-US" sz="3600" dirty="0">
              <a:latin typeface="Avenir Book" charset="0"/>
              <a:ea typeface="Avenir Book" charset="0"/>
              <a:cs typeface="Avenir Book" charset="0"/>
            </a:endParaRPr>
          </a:p>
        </p:txBody>
      </p:sp>
      <p:sp>
        <p:nvSpPr>
          <p:cNvPr id="3" name="Content Placeholder 2"/>
          <p:cNvSpPr>
            <a:spLocks noGrp="1"/>
          </p:cNvSpPr>
          <p:nvPr>
            <p:ph idx="1"/>
          </p:nvPr>
        </p:nvSpPr>
        <p:spPr>
          <a:xfrm>
            <a:off x="609600" y="1317339"/>
            <a:ext cx="10972800" cy="898070"/>
          </a:xfrm>
        </p:spPr>
        <p:txBody>
          <a:bodyPr>
            <a:normAutofit/>
          </a:bodyPr>
          <a:lstStyle/>
          <a:p>
            <a:pPr marL="0" indent="0">
              <a:buNone/>
            </a:pPr>
            <a:r>
              <a:rPr lang="en-US" sz="2400" b="1" dirty="0" smtClean="0">
                <a:latin typeface="Avenir Book" charset="0"/>
                <a:ea typeface="Avenir Book" charset="0"/>
                <a:cs typeface="Avenir Book" charset="0"/>
              </a:rPr>
              <a:t>Distributional semantics</a:t>
            </a:r>
            <a:r>
              <a:rPr lang="en-US" sz="2400" dirty="0" smtClean="0">
                <a:latin typeface="Avenir Book" charset="0"/>
                <a:ea typeface="Avenir Book" charset="0"/>
                <a:cs typeface="Avenir Book" charset="0"/>
              </a:rPr>
              <a:t>:  Semantic similarity </a:t>
            </a:r>
            <a:r>
              <a:rPr lang="en-US" sz="2400" dirty="0">
                <a:latin typeface="Avenir Book" charset="0"/>
                <a:ea typeface="Avenir Book" charset="0"/>
                <a:cs typeface="Avenir Book" charset="0"/>
              </a:rPr>
              <a:t>between two words </a:t>
            </a:r>
            <a:r>
              <a:rPr lang="en-US" sz="2400" i="1" dirty="0">
                <a:latin typeface="Avenir Book" charset="0"/>
                <a:ea typeface="Avenir Book" charset="0"/>
                <a:cs typeface="Avenir Book" charset="0"/>
              </a:rPr>
              <a:t>A</a:t>
            </a:r>
            <a:r>
              <a:rPr lang="en-US" sz="2400" dirty="0">
                <a:latin typeface="Avenir Book" charset="0"/>
                <a:ea typeface="Avenir Book" charset="0"/>
                <a:cs typeface="Avenir Book" charset="0"/>
              </a:rPr>
              <a:t> and </a:t>
            </a:r>
            <a:r>
              <a:rPr lang="en-US" sz="2400" i="1" dirty="0">
                <a:latin typeface="Avenir Book" charset="0"/>
                <a:ea typeface="Avenir Book" charset="0"/>
                <a:cs typeface="Avenir Book" charset="0"/>
              </a:rPr>
              <a:t>B</a:t>
            </a:r>
            <a:r>
              <a:rPr lang="en-US" sz="2400" dirty="0">
                <a:latin typeface="Avenir Book" charset="0"/>
                <a:ea typeface="Avenir Book" charset="0"/>
                <a:cs typeface="Avenir Book" charset="0"/>
              </a:rPr>
              <a:t> is a function of the similarity of the linguistic contexts in which </a:t>
            </a:r>
            <a:r>
              <a:rPr lang="en-US" sz="2400" dirty="0" smtClean="0">
                <a:latin typeface="Avenir Book" charset="0"/>
                <a:ea typeface="Avenir Book" charset="0"/>
                <a:cs typeface="Avenir Book" charset="0"/>
              </a:rPr>
              <a:t>they appear</a:t>
            </a:r>
            <a:r>
              <a:rPr lang="en-US" sz="2400" dirty="0">
                <a:latin typeface="Avenir Book" charset="0"/>
                <a:ea typeface="Avenir Book" charset="0"/>
                <a:cs typeface="Avenir Book" charset="0"/>
              </a:rPr>
              <a:t>.</a:t>
            </a:r>
          </a:p>
        </p:txBody>
      </p:sp>
      <p:sp>
        <p:nvSpPr>
          <p:cNvPr id="4" name="TextBox 3"/>
          <p:cNvSpPr txBox="1"/>
          <p:nvPr/>
        </p:nvSpPr>
        <p:spPr>
          <a:xfrm>
            <a:off x="609600" y="2420031"/>
            <a:ext cx="2231571" cy="1569660"/>
          </a:xfrm>
          <a:prstGeom prst="rect">
            <a:avLst/>
          </a:prstGeom>
          <a:noFill/>
        </p:spPr>
        <p:txBody>
          <a:bodyPr wrap="square" rtlCol="0">
            <a:spAutoFit/>
          </a:bodyPr>
          <a:lstStyle/>
          <a:p>
            <a:r>
              <a:rPr lang="en-US" sz="2400" i="1" dirty="0" smtClean="0">
                <a:solidFill>
                  <a:srgbClr val="0432FF"/>
                </a:solidFill>
                <a:latin typeface="Menlo" charset="0"/>
                <a:ea typeface="Menlo" charset="0"/>
                <a:cs typeface="Menlo" charset="0"/>
              </a:rPr>
              <a:t>Sam ate the red apple near the red barn...</a:t>
            </a:r>
            <a:endParaRPr lang="en-US" sz="2400" i="1" dirty="0">
              <a:solidFill>
                <a:srgbClr val="0432FF"/>
              </a:solidFill>
              <a:latin typeface="Menlo" charset="0"/>
              <a:ea typeface="Menlo" charset="0"/>
              <a:cs typeface="Menlo" charset="0"/>
            </a:endParaRPr>
          </a:p>
        </p:txBody>
      </p:sp>
      <p:graphicFrame>
        <p:nvGraphicFramePr>
          <p:cNvPr id="6" name="Table 5"/>
          <p:cNvGraphicFramePr>
            <a:graphicFrameLocks noGrp="1"/>
          </p:cNvGraphicFramePr>
          <p:nvPr>
            <p:extLst/>
          </p:nvPr>
        </p:nvGraphicFramePr>
        <p:xfrm>
          <a:off x="3390982" y="2563300"/>
          <a:ext cx="7870371" cy="3657600"/>
        </p:xfrm>
        <a:graphic>
          <a:graphicData uri="http://schemas.openxmlformats.org/drawingml/2006/table">
            <a:tbl>
              <a:tblPr firstRow="1" bandRow="1">
                <a:tableStyleId>{5940675A-B579-460E-94D1-54222C63F5DA}</a:tableStyleId>
              </a:tblPr>
              <a:tblGrid>
                <a:gridCol w="1468614"/>
                <a:gridCol w="889464"/>
                <a:gridCol w="750642"/>
                <a:gridCol w="815580"/>
                <a:gridCol w="895350"/>
                <a:gridCol w="971550"/>
                <a:gridCol w="933450"/>
                <a:gridCol w="1145721"/>
              </a:tblGrid>
              <a:tr h="442740">
                <a:tc>
                  <a:txBody>
                    <a:bodyPr/>
                    <a:lstStyle/>
                    <a:p>
                      <a:endParaRPr lang="en-US" sz="2000" b="1" dirty="0">
                        <a:latin typeface="Avenir Book" charset="0"/>
                        <a:ea typeface="Avenir Book" charset="0"/>
                        <a:cs typeface="Avenir Book" charset="0"/>
                      </a:endParaRPr>
                    </a:p>
                  </a:txBody>
                  <a:tcPr/>
                </a:tc>
                <a:tc>
                  <a:txBody>
                    <a:bodyPr/>
                    <a:lstStyle/>
                    <a:p>
                      <a:r>
                        <a:rPr lang="en-US" sz="2400" b="1" dirty="0" smtClean="0">
                          <a:latin typeface="Avenir Book" charset="0"/>
                          <a:ea typeface="Avenir Book" charset="0"/>
                          <a:cs typeface="Avenir Book" charset="0"/>
                        </a:rPr>
                        <a:t>Sam</a:t>
                      </a:r>
                      <a:endParaRPr lang="en-US" sz="2400" b="1" dirty="0">
                        <a:latin typeface="Avenir Book" charset="0"/>
                        <a:ea typeface="Avenir Book" charset="0"/>
                        <a:cs typeface="Avenir Book" charset="0"/>
                      </a:endParaRPr>
                    </a:p>
                  </a:txBody>
                  <a:tcPr/>
                </a:tc>
                <a:tc>
                  <a:txBody>
                    <a:bodyPr/>
                    <a:lstStyle/>
                    <a:p>
                      <a:r>
                        <a:rPr lang="en-US" sz="2400" b="1" dirty="0" smtClean="0">
                          <a:latin typeface="Avenir Book" charset="0"/>
                          <a:ea typeface="Avenir Book" charset="0"/>
                          <a:cs typeface="Avenir Book" charset="0"/>
                        </a:rPr>
                        <a:t>ate</a:t>
                      </a:r>
                      <a:endParaRPr lang="en-US" sz="2400" b="1" dirty="0">
                        <a:latin typeface="Avenir Book" charset="0"/>
                        <a:ea typeface="Avenir Book" charset="0"/>
                        <a:cs typeface="Avenir Book" charset="0"/>
                      </a:endParaRPr>
                    </a:p>
                  </a:txBody>
                  <a:tcPr/>
                </a:tc>
                <a:tc>
                  <a:txBody>
                    <a:bodyPr/>
                    <a:lstStyle/>
                    <a:p>
                      <a:r>
                        <a:rPr lang="en-US" sz="2400" b="1" dirty="0" smtClean="0">
                          <a:latin typeface="Avenir Book" charset="0"/>
                          <a:ea typeface="Avenir Book" charset="0"/>
                          <a:cs typeface="Avenir Book" charset="0"/>
                        </a:rPr>
                        <a:t>the</a:t>
                      </a:r>
                      <a:endParaRPr lang="en-US" sz="2400" b="1" dirty="0">
                        <a:latin typeface="Avenir Book" charset="0"/>
                        <a:ea typeface="Avenir Book" charset="0"/>
                        <a:cs typeface="Avenir Book" charset="0"/>
                      </a:endParaRPr>
                    </a:p>
                  </a:txBody>
                  <a:tcPr/>
                </a:tc>
                <a:tc>
                  <a:txBody>
                    <a:bodyPr/>
                    <a:lstStyle/>
                    <a:p>
                      <a:r>
                        <a:rPr lang="en-US" sz="2400" b="1" dirty="0" smtClean="0">
                          <a:latin typeface="Avenir Book" charset="0"/>
                          <a:ea typeface="Avenir Book" charset="0"/>
                          <a:cs typeface="Avenir Book" charset="0"/>
                        </a:rPr>
                        <a:t>red</a:t>
                      </a:r>
                      <a:endParaRPr lang="en-US" sz="2400" b="1" dirty="0">
                        <a:latin typeface="Avenir Book" charset="0"/>
                        <a:ea typeface="Avenir Book" charset="0"/>
                        <a:cs typeface="Avenir Book" charset="0"/>
                      </a:endParaRPr>
                    </a:p>
                  </a:txBody>
                  <a:tcPr/>
                </a:tc>
                <a:tc>
                  <a:txBody>
                    <a:bodyPr/>
                    <a:lstStyle/>
                    <a:p>
                      <a:r>
                        <a:rPr lang="en-US" sz="2400" b="1" dirty="0" smtClean="0">
                          <a:latin typeface="Avenir Book" charset="0"/>
                          <a:ea typeface="Avenir Book" charset="0"/>
                          <a:cs typeface="Avenir Book" charset="0"/>
                        </a:rPr>
                        <a:t>apple</a:t>
                      </a:r>
                      <a:endParaRPr lang="en-US" sz="2400" b="1" dirty="0">
                        <a:latin typeface="Avenir Book" charset="0"/>
                        <a:ea typeface="Avenir Book" charset="0"/>
                        <a:cs typeface="Avenir Book" charset="0"/>
                      </a:endParaRPr>
                    </a:p>
                  </a:txBody>
                  <a:tcPr/>
                </a:tc>
                <a:tc>
                  <a:txBody>
                    <a:bodyPr/>
                    <a:lstStyle/>
                    <a:p>
                      <a:r>
                        <a:rPr lang="en-US" sz="2400" b="1" dirty="0" smtClean="0">
                          <a:latin typeface="Avenir Book" charset="0"/>
                          <a:ea typeface="Avenir Book" charset="0"/>
                          <a:cs typeface="Avenir Book" charset="0"/>
                        </a:rPr>
                        <a:t>near</a:t>
                      </a:r>
                      <a:endParaRPr lang="en-US" sz="2400" b="1" dirty="0">
                        <a:latin typeface="Avenir Book" charset="0"/>
                        <a:ea typeface="Avenir Book" charset="0"/>
                        <a:cs typeface="Avenir Book" charset="0"/>
                      </a:endParaRPr>
                    </a:p>
                  </a:txBody>
                  <a:tcPr/>
                </a:tc>
                <a:tc>
                  <a:txBody>
                    <a:bodyPr/>
                    <a:lstStyle/>
                    <a:p>
                      <a:r>
                        <a:rPr lang="en-US" sz="2400" b="1" dirty="0" smtClean="0">
                          <a:latin typeface="Avenir Book" charset="0"/>
                          <a:ea typeface="Avenir Book" charset="0"/>
                          <a:cs typeface="Avenir Book" charset="0"/>
                        </a:rPr>
                        <a:t>barn</a:t>
                      </a:r>
                      <a:endParaRPr lang="en-US" sz="2400" b="1" dirty="0">
                        <a:latin typeface="Avenir Book" charset="0"/>
                        <a:ea typeface="Avenir Book" charset="0"/>
                        <a:cs typeface="Avenir Book" charset="0"/>
                      </a:endParaRPr>
                    </a:p>
                  </a:txBody>
                  <a:tcPr/>
                </a:tc>
              </a:tr>
              <a:tr h="439728">
                <a:tc>
                  <a:txBody>
                    <a:bodyPr/>
                    <a:lstStyle/>
                    <a:p>
                      <a:r>
                        <a:rPr lang="en-US" sz="2400" b="1" dirty="0" smtClean="0">
                          <a:latin typeface="Avenir Book" charset="0"/>
                          <a:ea typeface="Avenir Book" charset="0"/>
                          <a:cs typeface="Avenir Book" charset="0"/>
                        </a:rPr>
                        <a:t>Sam</a:t>
                      </a:r>
                      <a:endParaRPr lang="en-US" sz="24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p>
                  </a:txBody>
                  <a:tcPr/>
                </a:tc>
                <a:tc>
                  <a:txBody>
                    <a:bodyPr/>
                    <a:lstStyle/>
                    <a:p>
                      <a:r>
                        <a:rPr lang="en-US" sz="1800" b="1" dirty="0" smtClean="0">
                          <a:latin typeface="Avenir Book" charset="0"/>
                          <a:ea typeface="Avenir Book" charset="0"/>
                          <a:cs typeface="Avenir Book" charset="0"/>
                        </a:rPr>
                        <a:t>1</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r>
              <a:tr h="439728">
                <a:tc>
                  <a:txBody>
                    <a:bodyPr/>
                    <a:lstStyle/>
                    <a:p>
                      <a:r>
                        <a:rPr lang="en-US" sz="2400" b="1" dirty="0" smtClean="0">
                          <a:latin typeface="Avenir Book" charset="0"/>
                          <a:ea typeface="Avenir Book" charset="0"/>
                          <a:cs typeface="Avenir Book" charset="0"/>
                        </a:rPr>
                        <a:t>ate</a:t>
                      </a:r>
                      <a:endParaRPr lang="en-US" sz="24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1</a:t>
                      </a: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1</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r>
              <a:tr h="439728">
                <a:tc>
                  <a:txBody>
                    <a:bodyPr/>
                    <a:lstStyle/>
                    <a:p>
                      <a:r>
                        <a:rPr lang="en-US" sz="2400" b="1" dirty="0" smtClean="0">
                          <a:latin typeface="Avenir Book" charset="0"/>
                          <a:ea typeface="Avenir Book" charset="0"/>
                          <a:cs typeface="Avenir Book" charset="0"/>
                        </a:rPr>
                        <a:t>the</a:t>
                      </a:r>
                      <a:endParaRPr lang="en-US" sz="24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p>
                  </a:txBody>
                  <a:tcPr/>
                </a:tc>
                <a:tc>
                  <a:txBody>
                    <a:bodyPr/>
                    <a:lstStyle/>
                    <a:p>
                      <a:r>
                        <a:rPr lang="en-US" sz="1800" b="1" dirty="0" smtClean="0">
                          <a:latin typeface="Avenir Book" charset="0"/>
                          <a:ea typeface="Avenir Book" charset="0"/>
                          <a:cs typeface="Avenir Book" charset="0"/>
                        </a:rPr>
                        <a:t>1</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2</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1</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r>
              <a:tr h="439728">
                <a:tc>
                  <a:txBody>
                    <a:bodyPr/>
                    <a:lstStyle/>
                    <a:p>
                      <a:r>
                        <a:rPr lang="en-US" sz="2400" b="1" dirty="0" smtClean="0">
                          <a:latin typeface="Avenir Book" charset="0"/>
                          <a:ea typeface="Avenir Book" charset="0"/>
                          <a:cs typeface="Avenir Book" charset="0"/>
                        </a:rPr>
                        <a:t>red</a:t>
                      </a:r>
                      <a:endParaRPr lang="en-US" sz="24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2</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1</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1</a:t>
                      </a:r>
                      <a:endParaRPr lang="en-US" sz="1800" b="1" dirty="0">
                        <a:latin typeface="Avenir Book" charset="0"/>
                        <a:ea typeface="Avenir Book" charset="0"/>
                        <a:cs typeface="Avenir Book" charset="0"/>
                      </a:endParaRPr>
                    </a:p>
                  </a:txBody>
                  <a:tcPr/>
                </a:tc>
              </a:tr>
              <a:tr h="439728">
                <a:tc>
                  <a:txBody>
                    <a:bodyPr/>
                    <a:lstStyle/>
                    <a:p>
                      <a:r>
                        <a:rPr lang="en-US" sz="2400" b="1" dirty="0" smtClean="0">
                          <a:latin typeface="Avenir Book" charset="0"/>
                          <a:ea typeface="Avenir Book" charset="0"/>
                          <a:cs typeface="Avenir Book" charset="0"/>
                        </a:rPr>
                        <a:t>apple</a:t>
                      </a:r>
                      <a:endParaRPr lang="en-US" sz="24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1</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1</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r>
              <a:tr h="439728">
                <a:tc>
                  <a:txBody>
                    <a:bodyPr/>
                    <a:lstStyle/>
                    <a:p>
                      <a:r>
                        <a:rPr lang="en-US" sz="2400" b="1" dirty="0" smtClean="0">
                          <a:latin typeface="Avenir Book" charset="0"/>
                          <a:ea typeface="Avenir Book" charset="0"/>
                          <a:cs typeface="Avenir Book" charset="0"/>
                        </a:rPr>
                        <a:t>near</a:t>
                      </a:r>
                      <a:endParaRPr lang="en-US" sz="24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1</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1</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r>
              <a:tr h="448808">
                <a:tc>
                  <a:txBody>
                    <a:bodyPr/>
                    <a:lstStyle/>
                    <a:p>
                      <a:r>
                        <a:rPr lang="en-US" sz="2400" b="1" dirty="0" smtClean="0">
                          <a:latin typeface="Avenir Book" charset="0"/>
                          <a:ea typeface="Avenir Book" charset="0"/>
                          <a:cs typeface="Avenir Book" charset="0"/>
                        </a:rPr>
                        <a:t>barn</a:t>
                      </a:r>
                      <a:endParaRPr lang="en-US" sz="24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1</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c>
                  <a:txBody>
                    <a:bodyPr/>
                    <a:lstStyle/>
                    <a:p>
                      <a:r>
                        <a:rPr lang="en-US" sz="1800" b="1" dirty="0" smtClean="0">
                          <a:latin typeface="Avenir Book" charset="0"/>
                          <a:ea typeface="Avenir Book" charset="0"/>
                          <a:cs typeface="Avenir Book" charset="0"/>
                        </a:rPr>
                        <a:t>0</a:t>
                      </a:r>
                      <a:endParaRPr lang="en-US" sz="1800" b="1" dirty="0">
                        <a:latin typeface="Avenir Book" charset="0"/>
                        <a:ea typeface="Avenir Book" charset="0"/>
                        <a:cs typeface="Avenir Book" charset="0"/>
                      </a:endParaRPr>
                    </a:p>
                  </a:txBody>
                  <a:tcPr/>
                </a:tc>
              </a:tr>
            </a:tbl>
          </a:graphicData>
        </a:graphic>
      </p:graphicFrame>
      <p:sp>
        <p:nvSpPr>
          <p:cNvPr id="7" name="TextBox 6"/>
          <p:cNvSpPr txBox="1"/>
          <p:nvPr/>
        </p:nvSpPr>
        <p:spPr>
          <a:xfrm>
            <a:off x="3726593" y="5852428"/>
            <a:ext cx="314510" cy="707886"/>
          </a:xfrm>
          <a:prstGeom prst="rect">
            <a:avLst/>
          </a:prstGeom>
          <a:noFill/>
        </p:spPr>
        <p:txBody>
          <a:bodyPr wrap="none" rtlCol="0">
            <a:spAutoFit/>
          </a:bodyPr>
          <a:lstStyle/>
          <a:p>
            <a:r>
              <a:rPr lang="en-US" sz="4000" dirty="0" smtClean="0"/>
              <a:t>.</a:t>
            </a:r>
            <a:endParaRPr lang="en-US" sz="4000" dirty="0"/>
          </a:p>
        </p:txBody>
      </p:sp>
      <p:sp>
        <p:nvSpPr>
          <p:cNvPr id="8" name="TextBox 7"/>
          <p:cNvSpPr txBox="1"/>
          <p:nvPr/>
        </p:nvSpPr>
        <p:spPr>
          <a:xfrm>
            <a:off x="3726593" y="6032898"/>
            <a:ext cx="314510" cy="707886"/>
          </a:xfrm>
          <a:prstGeom prst="rect">
            <a:avLst/>
          </a:prstGeom>
          <a:noFill/>
        </p:spPr>
        <p:txBody>
          <a:bodyPr wrap="none" rtlCol="0">
            <a:spAutoFit/>
          </a:bodyPr>
          <a:lstStyle/>
          <a:p>
            <a:r>
              <a:rPr lang="en-US" sz="4000" dirty="0" smtClean="0"/>
              <a:t>.</a:t>
            </a:r>
            <a:endParaRPr lang="en-US" sz="4000" dirty="0"/>
          </a:p>
        </p:txBody>
      </p:sp>
      <p:sp>
        <p:nvSpPr>
          <p:cNvPr id="9" name="TextBox 8"/>
          <p:cNvSpPr txBox="1"/>
          <p:nvPr/>
        </p:nvSpPr>
        <p:spPr>
          <a:xfrm>
            <a:off x="3721587" y="6196167"/>
            <a:ext cx="220464" cy="707886"/>
          </a:xfrm>
          <a:prstGeom prst="rect">
            <a:avLst/>
          </a:prstGeom>
          <a:noFill/>
        </p:spPr>
        <p:txBody>
          <a:bodyPr wrap="square" rtlCol="0">
            <a:spAutoFit/>
          </a:bodyPr>
          <a:lstStyle/>
          <a:p>
            <a:r>
              <a:rPr lang="en-US" sz="4000" dirty="0" smtClean="0"/>
              <a:t>.</a:t>
            </a:r>
            <a:endParaRPr lang="en-US" sz="4000" dirty="0"/>
          </a:p>
        </p:txBody>
      </p:sp>
      <p:sp>
        <p:nvSpPr>
          <p:cNvPr id="10" name="TextBox 9"/>
          <p:cNvSpPr txBox="1"/>
          <p:nvPr/>
        </p:nvSpPr>
        <p:spPr>
          <a:xfrm>
            <a:off x="11258305" y="2223708"/>
            <a:ext cx="314510" cy="707886"/>
          </a:xfrm>
          <a:prstGeom prst="rect">
            <a:avLst/>
          </a:prstGeom>
          <a:noFill/>
        </p:spPr>
        <p:txBody>
          <a:bodyPr wrap="none" rtlCol="0">
            <a:spAutoFit/>
          </a:bodyPr>
          <a:lstStyle/>
          <a:p>
            <a:r>
              <a:rPr lang="en-US" sz="4000" dirty="0" smtClean="0"/>
              <a:t>.</a:t>
            </a:r>
            <a:endParaRPr lang="en-US" sz="4000" dirty="0"/>
          </a:p>
        </p:txBody>
      </p:sp>
      <p:sp>
        <p:nvSpPr>
          <p:cNvPr id="11" name="TextBox 10"/>
          <p:cNvSpPr txBox="1"/>
          <p:nvPr/>
        </p:nvSpPr>
        <p:spPr>
          <a:xfrm>
            <a:off x="11410705" y="2223708"/>
            <a:ext cx="314510" cy="707886"/>
          </a:xfrm>
          <a:prstGeom prst="rect">
            <a:avLst/>
          </a:prstGeom>
          <a:noFill/>
        </p:spPr>
        <p:txBody>
          <a:bodyPr wrap="none" rtlCol="0">
            <a:spAutoFit/>
          </a:bodyPr>
          <a:lstStyle/>
          <a:p>
            <a:r>
              <a:rPr lang="en-US" sz="4000" dirty="0" smtClean="0"/>
              <a:t>.</a:t>
            </a:r>
            <a:endParaRPr lang="en-US" sz="4000" dirty="0"/>
          </a:p>
        </p:txBody>
      </p:sp>
      <p:sp>
        <p:nvSpPr>
          <p:cNvPr id="12" name="TextBox 11"/>
          <p:cNvSpPr txBox="1"/>
          <p:nvPr/>
        </p:nvSpPr>
        <p:spPr>
          <a:xfrm>
            <a:off x="11563105" y="2223708"/>
            <a:ext cx="314510" cy="707886"/>
          </a:xfrm>
          <a:prstGeom prst="rect">
            <a:avLst/>
          </a:prstGeom>
          <a:noFill/>
        </p:spPr>
        <p:txBody>
          <a:bodyPr wrap="none" rtlCol="0">
            <a:spAutoFit/>
          </a:bodyPr>
          <a:lstStyle/>
          <a:p>
            <a:r>
              <a:rPr lang="en-US" sz="4000" dirty="0" smtClean="0"/>
              <a:t>.</a:t>
            </a:r>
            <a:endParaRPr lang="en-US" sz="4000" dirty="0"/>
          </a:p>
        </p:txBody>
      </p:sp>
      <p:sp>
        <p:nvSpPr>
          <p:cNvPr id="22" name="Slide Number Placeholder 21"/>
          <p:cNvSpPr>
            <a:spLocks noGrp="1"/>
          </p:cNvSpPr>
          <p:nvPr>
            <p:ph type="sldNum" sz="quarter" idx="12"/>
          </p:nvPr>
        </p:nvSpPr>
        <p:spPr>
          <a:xfrm>
            <a:off x="9237161" y="6419807"/>
            <a:ext cx="2844800" cy="365125"/>
          </a:xfrm>
        </p:spPr>
        <p:txBody>
          <a:bodyPr/>
          <a:lstStyle/>
          <a:p>
            <a:fld id="{DFB65043-AB95-E946-8D0F-31FDE48823B4}" type="slidenum">
              <a:rPr lang="en-US" smtClean="0"/>
              <a:t>3</a:t>
            </a:fld>
            <a:endParaRPr lang="en-US"/>
          </a:p>
        </p:txBody>
      </p:sp>
    </p:spTree>
    <p:extLst>
      <p:ext uri="{BB962C8B-B14F-4D97-AF65-F5344CB8AC3E}">
        <p14:creationId xmlns:p14="http://schemas.microsoft.com/office/powerpoint/2010/main" val="1953830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4" grpId="0" animBg="1"/>
      <p:bldP spid="17" grpId="0" animBg="1"/>
      <p:bldP spid="4" grpId="0"/>
      <p:bldP spid="7" grpId="0"/>
      <p:bldP spid="8" grpId="0"/>
      <p:bldP spid="9" grpId="0"/>
      <p:bldP spid="10" grpId="0"/>
      <p:bldP spid="11" grpId="0"/>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67070" y="579761"/>
            <a:ext cx="12265270" cy="1325563"/>
          </a:xfrm>
        </p:spPr>
        <p:txBody>
          <a:bodyPr>
            <a:normAutofit/>
          </a:bodyPr>
          <a:lstStyle/>
          <a:p>
            <a:r>
              <a:rPr lang="en-US" sz="3600" dirty="0" smtClean="0">
                <a:latin typeface="Avenir Book" charset="0"/>
                <a:ea typeface="Avenir Book" charset="0"/>
                <a:cs typeface="Avenir Book" charset="0"/>
              </a:rPr>
              <a:t>Do distributional semantics reflect gender </a:t>
            </a:r>
            <a:br>
              <a:rPr lang="en-US" sz="3600" dirty="0" smtClean="0">
                <a:latin typeface="Avenir Book" charset="0"/>
                <a:ea typeface="Avenir Book" charset="0"/>
                <a:cs typeface="Avenir Book" charset="0"/>
              </a:rPr>
            </a:br>
            <a:r>
              <a:rPr lang="en-US" sz="3600" dirty="0" smtClean="0">
                <a:latin typeface="Avenir Book" charset="0"/>
                <a:ea typeface="Avenir Book" charset="0"/>
                <a:cs typeface="Avenir Book" charset="0"/>
              </a:rPr>
              <a:t>stereotypes?</a:t>
            </a:r>
            <a:endParaRPr lang="en-US" sz="3600" dirty="0">
              <a:latin typeface="Avenir Book" charset="0"/>
              <a:ea typeface="Avenir Book" charset="0"/>
              <a:cs typeface="Avenir Book" charset="0"/>
            </a:endParaRPr>
          </a:p>
        </p:txBody>
      </p:sp>
      <p:cxnSp>
        <p:nvCxnSpPr>
          <p:cNvPr id="11" name="Straight Connector 10"/>
          <p:cNvCxnSpPr/>
          <p:nvPr/>
        </p:nvCxnSpPr>
        <p:spPr>
          <a:xfrm>
            <a:off x="20900653" y="18899181"/>
            <a:ext cx="1400095" cy="993952"/>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9021203" y="18178124"/>
            <a:ext cx="2277974" cy="769441"/>
          </a:xfrm>
          <a:prstGeom prst="rect">
            <a:avLst/>
          </a:prstGeom>
          <a:noFill/>
        </p:spPr>
        <p:txBody>
          <a:bodyPr wrap="square" rtlCol="0">
            <a:spAutoFit/>
          </a:bodyPr>
          <a:lstStyle/>
          <a:p>
            <a:r>
              <a:rPr lang="en-US" sz="4400" b="1" dirty="0">
                <a:solidFill>
                  <a:srgbClr val="3318FF"/>
                </a:solidFill>
                <a:latin typeface="Helvetica" pitchFamily="2" charset="0"/>
                <a:ea typeface="Arial" charset="0"/>
                <a:cs typeface="Arial" charset="0"/>
              </a:rPr>
              <a:t>Male</a:t>
            </a:r>
            <a:endParaRPr lang="en-US" sz="6600" b="1" dirty="0">
              <a:solidFill>
                <a:srgbClr val="3318FF"/>
              </a:solidFill>
              <a:latin typeface="Helvetica" pitchFamily="2" charset="0"/>
              <a:ea typeface="Arial" charset="0"/>
              <a:cs typeface="Arial" charset="0"/>
            </a:endParaRPr>
          </a:p>
        </p:txBody>
      </p:sp>
      <p:sp>
        <p:nvSpPr>
          <p:cNvPr id="13" name="TextBox 12"/>
          <p:cNvSpPr txBox="1"/>
          <p:nvPr/>
        </p:nvSpPr>
        <p:spPr>
          <a:xfrm>
            <a:off x="18322759" y="19488681"/>
            <a:ext cx="4689295" cy="769441"/>
          </a:xfrm>
          <a:prstGeom prst="rect">
            <a:avLst/>
          </a:prstGeom>
          <a:noFill/>
        </p:spPr>
        <p:txBody>
          <a:bodyPr wrap="square" rtlCol="0">
            <a:spAutoFit/>
          </a:bodyPr>
          <a:lstStyle/>
          <a:p>
            <a:r>
              <a:rPr lang="en-US" sz="4400" b="1" dirty="0">
                <a:solidFill>
                  <a:srgbClr val="FF0000"/>
                </a:solidFill>
                <a:latin typeface="Helvetica" pitchFamily="2" charset="0"/>
                <a:ea typeface="Arial" charset="0"/>
                <a:cs typeface="Arial" charset="0"/>
              </a:rPr>
              <a:t>Female</a:t>
            </a:r>
            <a:endParaRPr lang="en-US" sz="6600" b="1" dirty="0">
              <a:solidFill>
                <a:srgbClr val="FF0000"/>
              </a:solidFill>
              <a:latin typeface="Helvetica" pitchFamily="2" charset="0"/>
              <a:ea typeface="Arial" charset="0"/>
              <a:cs typeface="Arial" charset="0"/>
            </a:endParaRPr>
          </a:p>
        </p:txBody>
      </p:sp>
      <p:sp>
        <p:nvSpPr>
          <p:cNvPr id="14" name="TextBox 13"/>
          <p:cNvSpPr txBox="1"/>
          <p:nvPr/>
        </p:nvSpPr>
        <p:spPr>
          <a:xfrm>
            <a:off x="22514426" y="18218932"/>
            <a:ext cx="4689295" cy="769441"/>
          </a:xfrm>
          <a:prstGeom prst="rect">
            <a:avLst/>
          </a:prstGeom>
          <a:noFill/>
        </p:spPr>
        <p:txBody>
          <a:bodyPr wrap="square" rtlCol="0">
            <a:spAutoFit/>
          </a:bodyPr>
          <a:lstStyle/>
          <a:p>
            <a:r>
              <a:rPr lang="en-US" sz="4400" b="1" dirty="0">
                <a:latin typeface="Helvetica" pitchFamily="2" charset="0"/>
                <a:ea typeface="Arial" charset="0"/>
                <a:cs typeface="Arial" charset="0"/>
              </a:rPr>
              <a:t>Career</a:t>
            </a:r>
            <a:endParaRPr lang="en-US" sz="6600" b="1" dirty="0">
              <a:latin typeface="Helvetica" pitchFamily="2" charset="0"/>
              <a:ea typeface="Arial" charset="0"/>
              <a:cs typeface="Arial" charset="0"/>
            </a:endParaRPr>
          </a:p>
        </p:txBody>
      </p:sp>
      <p:sp>
        <p:nvSpPr>
          <p:cNvPr id="15" name="TextBox 14"/>
          <p:cNvSpPr txBox="1"/>
          <p:nvPr/>
        </p:nvSpPr>
        <p:spPr>
          <a:xfrm>
            <a:off x="22514426" y="19535671"/>
            <a:ext cx="4689295" cy="769441"/>
          </a:xfrm>
          <a:prstGeom prst="rect">
            <a:avLst/>
          </a:prstGeom>
          <a:noFill/>
        </p:spPr>
        <p:txBody>
          <a:bodyPr wrap="square" rtlCol="0">
            <a:spAutoFit/>
          </a:bodyPr>
          <a:lstStyle/>
          <a:p>
            <a:r>
              <a:rPr lang="en-US" sz="4400" b="1" dirty="0">
                <a:latin typeface="Helvetica" pitchFamily="2" charset="0"/>
                <a:ea typeface="Arial" charset="0"/>
                <a:cs typeface="Arial" charset="0"/>
              </a:rPr>
              <a:t>Family</a:t>
            </a:r>
            <a:endParaRPr lang="en-US" sz="6600" b="1" dirty="0">
              <a:latin typeface="Helvetica" pitchFamily="2" charset="0"/>
              <a:ea typeface="Arial" charset="0"/>
              <a:cs typeface="Arial" charset="0"/>
            </a:endParaRPr>
          </a:p>
        </p:txBody>
      </p:sp>
      <p:cxnSp>
        <p:nvCxnSpPr>
          <p:cNvPr id="16" name="Straight Connector 15"/>
          <p:cNvCxnSpPr/>
          <p:nvPr/>
        </p:nvCxnSpPr>
        <p:spPr>
          <a:xfrm>
            <a:off x="20857032" y="18759598"/>
            <a:ext cx="1504866" cy="0"/>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flipV="1">
            <a:off x="20900653" y="18900976"/>
            <a:ext cx="1408326" cy="992158"/>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21053053" y="19051581"/>
            <a:ext cx="1400095" cy="993952"/>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8475159" y="19641081"/>
            <a:ext cx="4689295" cy="769441"/>
          </a:xfrm>
          <a:prstGeom prst="rect">
            <a:avLst/>
          </a:prstGeom>
          <a:noFill/>
        </p:spPr>
        <p:txBody>
          <a:bodyPr wrap="square" rtlCol="0">
            <a:spAutoFit/>
          </a:bodyPr>
          <a:lstStyle/>
          <a:p>
            <a:r>
              <a:rPr lang="en-US" sz="4400" b="1" dirty="0">
                <a:solidFill>
                  <a:srgbClr val="FF0000"/>
                </a:solidFill>
                <a:latin typeface="Helvetica" pitchFamily="2" charset="0"/>
                <a:ea typeface="Arial" charset="0"/>
                <a:cs typeface="Arial" charset="0"/>
              </a:rPr>
              <a:t>Female</a:t>
            </a:r>
            <a:endParaRPr lang="en-US" sz="6600" b="1" dirty="0">
              <a:solidFill>
                <a:srgbClr val="FF0000"/>
              </a:solidFill>
              <a:latin typeface="Helvetica" pitchFamily="2" charset="0"/>
              <a:ea typeface="Arial" charset="0"/>
              <a:cs typeface="Arial" charset="0"/>
            </a:endParaRPr>
          </a:p>
        </p:txBody>
      </p:sp>
      <p:sp>
        <p:nvSpPr>
          <p:cNvPr id="21" name="TextBox 20"/>
          <p:cNvSpPr txBox="1"/>
          <p:nvPr/>
        </p:nvSpPr>
        <p:spPr>
          <a:xfrm>
            <a:off x="22666826" y="18371332"/>
            <a:ext cx="4689295" cy="769441"/>
          </a:xfrm>
          <a:prstGeom prst="rect">
            <a:avLst/>
          </a:prstGeom>
          <a:noFill/>
        </p:spPr>
        <p:txBody>
          <a:bodyPr wrap="square" rtlCol="0">
            <a:spAutoFit/>
          </a:bodyPr>
          <a:lstStyle/>
          <a:p>
            <a:r>
              <a:rPr lang="en-US" sz="4400" b="1" dirty="0">
                <a:latin typeface="Helvetica" pitchFamily="2" charset="0"/>
                <a:ea typeface="Arial" charset="0"/>
                <a:cs typeface="Arial" charset="0"/>
              </a:rPr>
              <a:t>Career</a:t>
            </a:r>
            <a:endParaRPr lang="en-US" sz="6600" b="1" dirty="0">
              <a:latin typeface="Helvetica" pitchFamily="2" charset="0"/>
              <a:ea typeface="Arial" charset="0"/>
              <a:cs typeface="Arial" charset="0"/>
            </a:endParaRPr>
          </a:p>
        </p:txBody>
      </p:sp>
      <p:sp>
        <p:nvSpPr>
          <p:cNvPr id="22" name="TextBox 21"/>
          <p:cNvSpPr txBox="1"/>
          <p:nvPr/>
        </p:nvSpPr>
        <p:spPr>
          <a:xfrm>
            <a:off x="22666826" y="19688071"/>
            <a:ext cx="4689295" cy="769441"/>
          </a:xfrm>
          <a:prstGeom prst="rect">
            <a:avLst/>
          </a:prstGeom>
          <a:noFill/>
        </p:spPr>
        <p:txBody>
          <a:bodyPr wrap="square" rtlCol="0">
            <a:spAutoFit/>
          </a:bodyPr>
          <a:lstStyle/>
          <a:p>
            <a:r>
              <a:rPr lang="en-US" sz="4400" b="1" dirty="0">
                <a:latin typeface="Helvetica" pitchFamily="2" charset="0"/>
                <a:ea typeface="Arial" charset="0"/>
                <a:cs typeface="Arial" charset="0"/>
              </a:rPr>
              <a:t>Family</a:t>
            </a:r>
            <a:endParaRPr lang="en-US" sz="6600" b="1" dirty="0">
              <a:latin typeface="Helvetica" pitchFamily="2" charset="0"/>
              <a:ea typeface="Arial" charset="0"/>
              <a:cs typeface="Arial" charset="0"/>
            </a:endParaRPr>
          </a:p>
        </p:txBody>
      </p:sp>
      <p:cxnSp>
        <p:nvCxnSpPr>
          <p:cNvPr id="23" name="Straight Connector 22"/>
          <p:cNvCxnSpPr/>
          <p:nvPr/>
        </p:nvCxnSpPr>
        <p:spPr>
          <a:xfrm>
            <a:off x="21009432" y="18911998"/>
            <a:ext cx="1504866" cy="0"/>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flipV="1">
            <a:off x="21053053" y="19053376"/>
            <a:ext cx="1408326" cy="992158"/>
          </a:xfrm>
          <a:prstGeom prst="line">
            <a:avLst/>
          </a:prstGeom>
          <a:ln w="12700">
            <a:solidFill>
              <a:schemeClr val="tx1"/>
            </a:solidFill>
            <a:prstDash val="solid"/>
          </a:ln>
        </p:spPr>
        <p:style>
          <a:lnRef idx="1">
            <a:schemeClr val="accent1"/>
          </a:lnRef>
          <a:fillRef idx="0">
            <a:schemeClr val="accent1"/>
          </a:fillRef>
          <a:effectRef idx="0">
            <a:schemeClr val="accent1"/>
          </a:effectRef>
          <a:fontRef idx="minor">
            <a:schemeClr val="tx1"/>
          </a:fontRef>
        </p:style>
      </p:cxnSp>
      <p:pic>
        <p:nvPicPr>
          <p:cNvPr id="56" name="Picture 55"/>
          <p:cNvPicPr>
            <a:picLocks noChangeAspect="1"/>
          </p:cNvPicPr>
          <p:nvPr/>
        </p:nvPicPr>
        <p:blipFill rotWithShape="1">
          <a:blip r:embed="rId3"/>
          <a:srcRect l="16962" r="17894"/>
          <a:stretch/>
        </p:blipFill>
        <p:spPr>
          <a:xfrm>
            <a:off x="5687851" y="2564657"/>
            <a:ext cx="3325521" cy="2673688"/>
          </a:xfrm>
          <a:prstGeom prst="rect">
            <a:avLst/>
          </a:prstGeom>
        </p:spPr>
      </p:pic>
      <p:pic>
        <p:nvPicPr>
          <p:cNvPr id="54" name="Picture 53"/>
          <p:cNvPicPr>
            <a:picLocks noChangeAspect="1"/>
          </p:cNvPicPr>
          <p:nvPr/>
        </p:nvPicPr>
        <p:blipFill rotWithShape="1">
          <a:blip r:embed="rId4"/>
          <a:srcRect l="9500" r="20769" b="13108"/>
          <a:stretch/>
        </p:blipFill>
        <p:spPr>
          <a:xfrm>
            <a:off x="867070" y="2544801"/>
            <a:ext cx="3325521" cy="2693544"/>
          </a:xfrm>
          <a:prstGeom prst="rect">
            <a:avLst/>
          </a:prstGeom>
        </p:spPr>
      </p:pic>
      <p:sp>
        <p:nvSpPr>
          <p:cNvPr id="3" name="Slide Number Placeholder 2"/>
          <p:cNvSpPr>
            <a:spLocks noGrp="1"/>
          </p:cNvSpPr>
          <p:nvPr>
            <p:ph type="sldNum" sz="quarter" idx="12"/>
          </p:nvPr>
        </p:nvSpPr>
        <p:spPr/>
        <p:txBody>
          <a:bodyPr/>
          <a:lstStyle/>
          <a:p>
            <a:fld id="{2F26DC62-A76D-AE47-AD5B-197159461ABB}" type="slidenum">
              <a:rPr lang="en-US" smtClean="0"/>
              <a:t>4</a:t>
            </a:fld>
            <a:endParaRPr lang="en-US"/>
          </a:p>
        </p:txBody>
      </p:sp>
      <p:sp>
        <p:nvSpPr>
          <p:cNvPr id="4" name="TextBox 3"/>
          <p:cNvSpPr txBox="1"/>
          <p:nvPr/>
        </p:nvSpPr>
        <p:spPr>
          <a:xfrm>
            <a:off x="867070" y="5616212"/>
            <a:ext cx="2214004" cy="523220"/>
          </a:xfrm>
          <a:prstGeom prst="rect">
            <a:avLst/>
          </a:prstGeom>
          <a:noFill/>
        </p:spPr>
        <p:txBody>
          <a:bodyPr wrap="none" rtlCol="0">
            <a:spAutoFit/>
          </a:bodyPr>
          <a:lstStyle/>
          <a:p>
            <a:r>
              <a:rPr lang="en-US" sz="2800" b="1" smtClean="0">
                <a:latin typeface="Avenir Book" charset="0"/>
                <a:ea typeface="Avenir Book" charset="0"/>
                <a:cs typeface="Avenir Book" charset="0"/>
              </a:rPr>
              <a:t>Men - career</a:t>
            </a:r>
            <a:endParaRPr lang="en-US" sz="2800" b="1">
              <a:latin typeface="Avenir Book" charset="0"/>
              <a:ea typeface="Avenir Book" charset="0"/>
              <a:cs typeface="Avenir Book" charset="0"/>
            </a:endParaRPr>
          </a:p>
        </p:txBody>
      </p:sp>
      <p:sp>
        <p:nvSpPr>
          <p:cNvPr id="25" name="TextBox 24"/>
          <p:cNvSpPr txBox="1"/>
          <p:nvPr/>
        </p:nvSpPr>
        <p:spPr>
          <a:xfrm>
            <a:off x="5649848" y="5615396"/>
            <a:ext cx="2699713" cy="523220"/>
          </a:xfrm>
          <a:prstGeom prst="rect">
            <a:avLst/>
          </a:prstGeom>
          <a:noFill/>
        </p:spPr>
        <p:txBody>
          <a:bodyPr wrap="none" rtlCol="0">
            <a:spAutoFit/>
          </a:bodyPr>
          <a:lstStyle/>
          <a:p>
            <a:r>
              <a:rPr lang="en-US" sz="2800" b="1" smtClean="0">
                <a:latin typeface="Avenir Book" charset="0"/>
                <a:ea typeface="Avenir Book" charset="0"/>
                <a:cs typeface="Avenir Book" charset="0"/>
              </a:rPr>
              <a:t>Women - family</a:t>
            </a:r>
            <a:endParaRPr lang="en-US" sz="2800" b="1">
              <a:latin typeface="Avenir Book" charset="0"/>
              <a:ea typeface="Avenir Book" charset="0"/>
              <a:cs typeface="Avenir Book" charset="0"/>
            </a:endParaRPr>
          </a:p>
        </p:txBody>
      </p:sp>
    </p:spTree>
    <p:extLst>
      <p:ext uri="{BB962C8B-B14F-4D97-AF65-F5344CB8AC3E}">
        <p14:creationId xmlns:p14="http://schemas.microsoft.com/office/powerpoint/2010/main" val="828164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480" y="170181"/>
            <a:ext cx="10515600" cy="1325563"/>
          </a:xfrm>
        </p:spPr>
        <p:txBody>
          <a:bodyPr>
            <a:normAutofit/>
          </a:bodyPr>
          <a:lstStyle/>
          <a:p>
            <a:r>
              <a:rPr lang="en-US" sz="3600" dirty="0" smtClean="0">
                <a:latin typeface="Avenir Book" charset="0"/>
                <a:ea typeface="Avenir Book" charset="0"/>
                <a:cs typeface="Avenir Book" charset="0"/>
              </a:rPr>
              <a:t>Implicit Association Test (IAT) </a:t>
            </a:r>
            <a:endParaRPr lang="en-US" sz="3600" dirty="0">
              <a:latin typeface="Avenir Book" charset="0"/>
              <a:ea typeface="Avenir Book" charset="0"/>
              <a:cs typeface="Avenir Book" charset="0"/>
            </a:endParaRPr>
          </a:p>
        </p:txBody>
      </p:sp>
      <p:sp>
        <p:nvSpPr>
          <p:cNvPr id="4" name="Content Placeholder 2"/>
          <p:cNvSpPr>
            <a:spLocks noGrp="1"/>
          </p:cNvSpPr>
          <p:nvPr>
            <p:ph idx="1"/>
          </p:nvPr>
        </p:nvSpPr>
        <p:spPr>
          <a:xfrm>
            <a:off x="673100" y="1749426"/>
            <a:ext cx="5422900" cy="1433512"/>
          </a:xfrm>
        </p:spPr>
        <p:txBody>
          <a:bodyPr>
            <a:normAutofit/>
          </a:bodyPr>
          <a:lstStyle/>
          <a:p>
            <a:pPr marL="0" indent="0">
              <a:buNone/>
            </a:pPr>
            <a:r>
              <a:rPr lang="en-US" sz="2000" u="sng" dirty="0" smtClean="0">
                <a:latin typeface="Avenir Book" charset="0"/>
                <a:ea typeface="Avenir Book" charset="0"/>
                <a:cs typeface="Avenir Book" charset="0"/>
              </a:rPr>
              <a:t>Categories</a:t>
            </a:r>
            <a:endParaRPr lang="en-US" sz="2000" dirty="0" smtClean="0">
              <a:latin typeface="Avenir Book" charset="0"/>
              <a:ea typeface="Avenir Book" charset="0"/>
              <a:cs typeface="Avenir Book" charset="0"/>
            </a:endParaRPr>
          </a:p>
          <a:p>
            <a:pPr marL="0" indent="0">
              <a:buNone/>
            </a:pPr>
            <a:r>
              <a:rPr lang="en-US" sz="2000" i="1" dirty="0" smtClean="0">
                <a:solidFill>
                  <a:srgbClr val="3F00FF"/>
                </a:solidFill>
                <a:latin typeface="Avenir Book" charset="0"/>
                <a:ea typeface="Avenir Book" charset="0"/>
                <a:cs typeface="Avenir Book" charset="0"/>
              </a:rPr>
              <a:t>X = </a:t>
            </a:r>
            <a:r>
              <a:rPr lang="en-US" sz="2000" dirty="0" smtClean="0">
                <a:solidFill>
                  <a:srgbClr val="3F00FF"/>
                </a:solidFill>
                <a:latin typeface="Avenir Book" charset="0"/>
                <a:ea typeface="Avenir Book" charset="0"/>
                <a:cs typeface="Avenir Book" charset="0"/>
              </a:rPr>
              <a:t>{man, male, he, him, boy}</a:t>
            </a:r>
          </a:p>
          <a:p>
            <a:pPr marL="0" indent="0">
              <a:buNone/>
            </a:pPr>
            <a:r>
              <a:rPr lang="en-US" sz="2000" i="1" dirty="0" smtClean="0">
                <a:solidFill>
                  <a:srgbClr val="FF0000"/>
                </a:solidFill>
                <a:latin typeface="Avenir Book" charset="0"/>
                <a:ea typeface="Avenir Book" charset="0"/>
                <a:cs typeface="Avenir Book" charset="0"/>
              </a:rPr>
              <a:t>Y = </a:t>
            </a:r>
            <a:r>
              <a:rPr lang="en-US" sz="2000" dirty="0" smtClean="0">
                <a:solidFill>
                  <a:srgbClr val="FF0000"/>
                </a:solidFill>
                <a:latin typeface="Avenir Book" charset="0"/>
                <a:ea typeface="Avenir Book" charset="0"/>
                <a:cs typeface="Avenir Book" charset="0"/>
              </a:rPr>
              <a:t>{woman, female, she, her, girl}</a:t>
            </a:r>
            <a:endParaRPr lang="en-US" sz="2000" dirty="0">
              <a:solidFill>
                <a:srgbClr val="FF0000"/>
              </a:solidFill>
              <a:latin typeface="Avenir Book" charset="0"/>
              <a:ea typeface="Avenir Book" charset="0"/>
              <a:cs typeface="Avenir Book" charset="0"/>
            </a:endParaRPr>
          </a:p>
          <a:p>
            <a:pPr marL="0" indent="0">
              <a:buNone/>
            </a:pPr>
            <a:endParaRPr lang="en-US" dirty="0" smtClean="0">
              <a:latin typeface="Avenir Book" charset="0"/>
              <a:ea typeface="Avenir Book" charset="0"/>
              <a:cs typeface="Avenir Book" charset="0"/>
            </a:endParaRPr>
          </a:p>
          <a:p>
            <a:pPr marL="0" indent="0">
              <a:buNone/>
            </a:pPr>
            <a:endParaRPr lang="en-US" dirty="0"/>
          </a:p>
        </p:txBody>
      </p:sp>
      <p:sp>
        <p:nvSpPr>
          <p:cNvPr id="5" name="Content Placeholder 2"/>
          <p:cNvSpPr txBox="1">
            <a:spLocks/>
          </p:cNvSpPr>
          <p:nvPr/>
        </p:nvSpPr>
        <p:spPr>
          <a:xfrm>
            <a:off x="6273800" y="1335088"/>
            <a:ext cx="5796280" cy="19796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endParaRPr lang="en-US" sz="2000" dirty="0" smtClean="0">
              <a:latin typeface="Avenir Book" charset="0"/>
              <a:ea typeface="Avenir Book" charset="0"/>
              <a:cs typeface="Avenir Book" charset="0"/>
            </a:endParaRPr>
          </a:p>
          <a:p>
            <a:pPr marL="0" indent="0">
              <a:buFont typeface="Arial"/>
              <a:buNone/>
            </a:pPr>
            <a:r>
              <a:rPr lang="en-US" sz="2000" u="sng" dirty="0" smtClean="0">
                <a:latin typeface="Avenir Book" charset="0"/>
                <a:ea typeface="Avenir Book" charset="0"/>
                <a:cs typeface="Avenir Book" charset="0"/>
              </a:rPr>
              <a:t>Attributes</a:t>
            </a:r>
          </a:p>
          <a:p>
            <a:pPr marL="0" indent="0">
              <a:buFont typeface="Arial"/>
              <a:buNone/>
            </a:pPr>
            <a:r>
              <a:rPr lang="en-US" sz="2000" i="1" dirty="0" smtClean="0">
                <a:solidFill>
                  <a:srgbClr val="3F00FF"/>
                </a:solidFill>
                <a:latin typeface="Avenir Book" charset="0"/>
                <a:ea typeface="Avenir Book" charset="0"/>
                <a:cs typeface="Avenir Book" charset="0"/>
              </a:rPr>
              <a:t>A </a:t>
            </a:r>
            <a:r>
              <a:rPr lang="en-US" sz="2000" dirty="0" smtClean="0">
                <a:solidFill>
                  <a:srgbClr val="3F00FF"/>
                </a:solidFill>
                <a:latin typeface="Avenir Book" charset="0"/>
                <a:ea typeface="Avenir Book" charset="0"/>
                <a:cs typeface="Avenir Book" charset="0"/>
              </a:rPr>
              <a:t>= {career, salary, office, business, professional}</a:t>
            </a:r>
          </a:p>
          <a:p>
            <a:pPr marL="0" indent="0">
              <a:buFont typeface="Arial"/>
              <a:buNone/>
            </a:pPr>
            <a:r>
              <a:rPr lang="en-US" sz="2000" i="1" dirty="0" smtClean="0">
                <a:solidFill>
                  <a:srgbClr val="FF0000"/>
                </a:solidFill>
                <a:latin typeface="Avenir Book" charset="0"/>
                <a:ea typeface="Avenir Book" charset="0"/>
                <a:cs typeface="Avenir Book" charset="0"/>
              </a:rPr>
              <a:t>B</a:t>
            </a:r>
            <a:r>
              <a:rPr lang="en-US" sz="2000" dirty="0" smtClean="0">
                <a:solidFill>
                  <a:srgbClr val="FF0000"/>
                </a:solidFill>
                <a:latin typeface="Avenir Book" charset="0"/>
                <a:ea typeface="Avenir Book" charset="0"/>
                <a:cs typeface="Avenir Book" charset="0"/>
              </a:rPr>
              <a:t> = {family, home, parents, children, cousins}</a:t>
            </a:r>
          </a:p>
          <a:p>
            <a:pPr marL="0" indent="0">
              <a:buFont typeface="Arial"/>
              <a:buNone/>
            </a:pPr>
            <a:endParaRPr lang="en-US" dirty="0" smtClean="0">
              <a:latin typeface="Avenir Book" charset="0"/>
              <a:ea typeface="Avenir Book" charset="0"/>
              <a:cs typeface="Avenir Book" charset="0"/>
            </a:endParaRPr>
          </a:p>
          <a:p>
            <a:pPr marL="0" indent="0">
              <a:buFont typeface="Arial"/>
              <a:buNone/>
            </a:pPr>
            <a:endParaRPr lang="en-US" dirty="0"/>
          </a:p>
        </p:txBody>
      </p:sp>
      <p:sp>
        <p:nvSpPr>
          <p:cNvPr id="7" name="TextBox 6"/>
          <p:cNvSpPr txBox="1"/>
          <p:nvPr/>
        </p:nvSpPr>
        <p:spPr>
          <a:xfrm>
            <a:off x="698248" y="5341656"/>
            <a:ext cx="10871452" cy="954107"/>
          </a:xfrm>
          <a:prstGeom prst="rect">
            <a:avLst/>
          </a:prstGeom>
          <a:noFill/>
        </p:spPr>
        <p:txBody>
          <a:bodyPr wrap="square" rtlCol="0">
            <a:spAutoFit/>
          </a:bodyPr>
          <a:lstStyle/>
          <a:p>
            <a:r>
              <a:rPr lang="en-US" sz="2800" b="1" i="1" dirty="0" smtClean="0">
                <a:latin typeface="Avenir Book" charset="0"/>
                <a:ea typeface="Avenir Book" charset="0"/>
                <a:cs typeface="Avenir Book" charset="0"/>
              </a:rPr>
              <a:t>Participants slower for incongruent mapping (right), suggesting bias to associate men with career.</a:t>
            </a:r>
            <a:endParaRPr lang="en-US" sz="2800" b="1" i="1" dirty="0">
              <a:latin typeface="Avenir Book" charset="0"/>
              <a:ea typeface="Avenir Book" charset="0"/>
              <a:cs typeface="Avenir Book" charset="0"/>
            </a:endParaRPr>
          </a:p>
        </p:txBody>
      </p:sp>
      <p:sp>
        <p:nvSpPr>
          <p:cNvPr id="11" name="TextBox 10"/>
          <p:cNvSpPr txBox="1"/>
          <p:nvPr/>
        </p:nvSpPr>
        <p:spPr>
          <a:xfrm>
            <a:off x="1401529" y="3352955"/>
            <a:ext cx="1184941" cy="1569660"/>
          </a:xfrm>
          <a:prstGeom prst="rect">
            <a:avLst/>
          </a:prstGeom>
          <a:noFill/>
        </p:spPr>
        <p:txBody>
          <a:bodyPr wrap="none" rtlCol="0">
            <a:spAutoFit/>
          </a:bodyPr>
          <a:lstStyle/>
          <a:p>
            <a:pPr algn="ctr"/>
            <a:r>
              <a:rPr lang="en-US" sz="2400" i="1" dirty="0" smtClean="0">
                <a:solidFill>
                  <a:srgbClr val="3F00FF"/>
                </a:solidFill>
                <a:latin typeface="Avenir Book" charset="0"/>
                <a:ea typeface="Avenir Book" charset="0"/>
                <a:cs typeface="Avenir Book" charset="0"/>
              </a:rPr>
              <a:t>man</a:t>
            </a:r>
          </a:p>
          <a:p>
            <a:pPr algn="ctr"/>
            <a:r>
              <a:rPr lang="en-US" sz="2400" i="1" dirty="0" smtClean="0">
                <a:solidFill>
                  <a:srgbClr val="3F00FF"/>
                </a:solidFill>
                <a:latin typeface="Avenir Book" charset="0"/>
                <a:ea typeface="Avenir Book" charset="0"/>
                <a:cs typeface="Avenir Book" charset="0"/>
              </a:rPr>
              <a:t>career</a:t>
            </a:r>
          </a:p>
          <a:p>
            <a:pPr algn="ctr"/>
            <a:r>
              <a:rPr lang="en-US" sz="2400" i="1" dirty="0" smtClean="0">
                <a:solidFill>
                  <a:srgbClr val="FF0000"/>
                </a:solidFill>
                <a:latin typeface="Avenir Book" charset="0"/>
                <a:ea typeface="Avenir Book" charset="0"/>
                <a:cs typeface="Avenir Book" charset="0"/>
              </a:rPr>
              <a:t>woman</a:t>
            </a:r>
          </a:p>
          <a:p>
            <a:pPr algn="ctr"/>
            <a:r>
              <a:rPr lang="en-US" sz="2400" i="1" dirty="0" smtClean="0">
                <a:solidFill>
                  <a:srgbClr val="FF0000"/>
                </a:solidFill>
                <a:latin typeface="Avenir Book" charset="0"/>
                <a:ea typeface="Avenir Book" charset="0"/>
                <a:cs typeface="Avenir Book" charset="0"/>
              </a:rPr>
              <a:t>family</a:t>
            </a:r>
            <a:endParaRPr lang="en-US" sz="2400" i="1" dirty="0">
              <a:solidFill>
                <a:srgbClr val="FF0000"/>
              </a:solidFill>
              <a:latin typeface="Avenir Book" charset="0"/>
              <a:ea typeface="Avenir Book" charset="0"/>
              <a:cs typeface="Avenir Book" charset="0"/>
            </a:endParaRPr>
          </a:p>
        </p:txBody>
      </p:sp>
      <p:cxnSp>
        <p:nvCxnSpPr>
          <p:cNvPr id="26" name="Straight Connector 25"/>
          <p:cNvCxnSpPr/>
          <p:nvPr/>
        </p:nvCxnSpPr>
        <p:spPr>
          <a:xfrm flipH="1" flipV="1">
            <a:off x="-152400" y="3670958"/>
            <a:ext cx="152400" cy="151499"/>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4536557" y="3870067"/>
            <a:ext cx="2759473" cy="400110"/>
          </a:xfrm>
          <a:prstGeom prst="rect">
            <a:avLst/>
          </a:prstGeom>
          <a:noFill/>
        </p:spPr>
        <p:txBody>
          <a:bodyPr wrap="none" rtlCol="0">
            <a:spAutoFit/>
          </a:bodyPr>
          <a:lstStyle/>
          <a:p>
            <a:r>
              <a:rPr lang="en-US" sz="2000" i="1" dirty="0">
                <a:latin typeface="Avenir Book" charset="0"/>
                <a:ea typeface="Avenir Book" charset="0"/>
                <a:cs typeface="Avenir Book" charset="0"/>
              </a:rPr>
              <a:t>c</a:t>
            </a:r>
            <a:r>
              <a:rPr lang="en-US" sz="2000" i="1" dirty="0" smtClean="0">
                <a:latin typeface="Avenir Book" charset="0"/>
                <a:ea typeface="Avenir Book" charset="0"/>
                <a:cs typeface="Avenir Book" charset="0"/>
              </a:rPr>
              <a:t>ompare reaction time</a:t>
            </a:r>
            <a:endParaRPr lang="en-US" sz="2000" i="1" dirty="0">
              <a:latin typeface="Avenir Book" charset="0"/>
              <a:ea typeface="Avenir Book" charset="0"/>
              <a:cs typeface="Avenir Book" charset="0"/>
            </a:endParaRPr>
          </a:p>
        </p:txBody>
      </p:sp>
      <p:cxnSp>
        <p:nvCxnSpPr>
          <p:cNvPr id="40" name="Straight Arrow Connector 39"/>
          <p:cNvCxnSpPr/>
          <p:nvPr/>
        </p:nvCxnSpPr>
        <p:spPr>
          <a:xfrm flipV="1">
            <a:off x="7270630" y="4046078"/>
            <a:ext cx="870128" cy="7549"/>
          </a:xfrm>
          <a:prstGeom prst="straightConnector1">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3684680" y="4060562"/>
            <a:ext cx="848971" cy="0"/>
          </a:xfrm>
          <a:prstGeom prst="straightConnector1">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9242507" y="3352955"/>
            <a:ext cx="1184941" cy="1569660"/>
          </a:xfrm>
          <a:prstGeom prst="rect">
            <a:avLst/>
          </a:prstGeom>
          <a:noFill/>
        </p:spPr>
        <p:txBody>
          <a:bodyPr wrap="none" rtlCol="0">
            <a:spAutoFit/>
          </a:bodyPr>
          <a:lstStyle/>
          <a:p>
            <a:pPr algn="ctr"/>
            <a:r>
              <a:rPr lang="en-US" sz="2400" i="1" dirty="0" smtClean="0">
                <a:solidFill>
                  <a:srgbClr val="3F00FF"/>
                </a:solidFill>
                <a:latin typeface="Avenir Book" charset="0"/>
                <a:ea typeface="Avenir Book" charset="0"/>
                <a:cs typeface="Avenir Book" charset="0"/>
              </a:rPr>
              <a:t>man</a:t>
            </a:r>
          </a:p>
          <a:p>
            <a:pPr algn="ctr"/>
            <a:r>
              <a:rPr lang="en-US" sz="2400" i="1" dirty="0" smtClean="0">
                <a:solidFill>
                  <a:srgbClr val="3F00FF"/>
                </a:solidFill>
                <a:latin typeface="Avenir Book" charset="0"/>
                <a:ea typeface="Avenir Book" charset="0"/>
                <a:cs typeface="Avenir Book" charset="0"/>
              </a:rPr>
              <a:t>career</a:t>
            </a:r>
          </a:p>
          <a:p>
            <a:pPr algn="ctr"/>
            <a:r>
              <a:rPr lang="en-US" sz="2400" i="1" dirty="0" smtClean="0">
                <a:solidFill>
                  <a:srgbClr val="FF0000"/>
                </a:solidFill>
                <a:latin typeface="Avenir Book" charset="0"/>
                <a:ea typeface="Avenir Book" charset="0"/>
                <a:cs typeface="Avenir Book" charset="0"/>
              </a:rPr>
              <a:t>woman</a:t>
            </a:r>
          </a:p>
          <a:p>
            <a:pPr algn="ctr"/>
            <a:r>
              <a:rPr lang="en-US" sz="2400" i="1" dirty="0" smtClean="0">
                <a:solidFill>
                  <a:srgbClr val="FF0000"/>
                </a:solidFill>
                <a:latin typeface="Avenir Book" charset="0"/>
                <a:ea typeface="Avenir Book" charset="0"/>
                <a:cs typeface="Avenir Book" charset="0"/>
              </a:rPr>
              <a:t>family</a:t>
            </a:r>
            <a:endParaRPr lang="en-US" sz="2400" i="1" dirty="0">
              <a:solidFill>
                <a:srgbClr val="FF0000"/>
              </a:solidFill>
              <a:latin typeface="Avenir Book" charset="0"/>
              <a:ea typeface="Avenir Book" charset="0"/>
              <a:cs typeface="Avenir Book" charset="0"/>
            </a:endParaRPr>
          </a:p>
        </p:txBody>
      </p:sp>
      <p:sp>
        <p:nvSpPr>
          <p:cNvPr id="53" name="Oval 52"/>
          <p:cNvSpPr/>
          <p:nvPr/>
        </p:nvSpPr>
        <p:spPr>
          <a:xfrm>
            <a:off x="8898724" y="3481096"/>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10694046" y="3816825"/>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8898725" y="4551752"/>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10694047" y="4152191"/>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2808067" y="4238061"/>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2808068" y="4573427"/>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1028206" y="3492661"/>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1028207" y="3828027"/>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12"/>
          </p:nvPr>
        </p:nvSpPr>
        <p:spPr/>
        <p:txBody>
          <a:bodyPr/>
          <a:lstStyle/>
          <a:p>
            <a:fld id="{2F26DC62-A76D-AE47-AD5B-197159461ABB}" type="slidenum">
              <a:rPr lang="en-US" smtClean="0"/>
              <a:t>5</a:t>
            </a:fld>
            <a:endParaRPr lang="en-US"/>
          </a:p>
        </p:txBody>
      </p:sp>
    </p:spTree>
    <p:extLst>
      <p:ext uri="{BB962C8B-B14F-4D97-AF65-F5344CB8AC3E}">
        <p14:creationId xmlns:p14="http://schemas.microsoft.com/office/powerpoint/2010/main" val="642416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1" grpId="0"/>
      <p:bldP spid="38" grpId="0"/>
      <p:bldP spid="52" grpId="0"/>
      <p:bldP spid="53" grpId="0" animBg="1"/>
      <p:bldP spid="54" grpId="0" animBg="1"/>
      <p:bldP spid="55" grpId="0" animBg="1"/>
      <p:bldP spid="56" grpId="0" animBg="1"/>
      <p:bldP spid="22" grpId="0" animBg="1"/>
      <p:bldP spid="23" grpId="0" animBg="1"/>
      <p:bldP spid="24" grpId="0" animBg="1"/>
      <p:bldP spid="2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4629" y="471630"/>
            <a:ext cx="10262162" cy="6335634"/>
          </a:xfrm>
          <a:prstGeom prst="rect">
            <a:avLst/>
          </a:prstGeom>
        </p:spPr>
      </p:pic>
      <p:sp>
        <p:nvSpPr>
          <p:cNvPr id="5" name="Title 1"/>
          <p:cNvSpPr txBox="1">
            <a:spLocks/>
          </p:cNvSpPr>
          <p:nvPr/>
        </p:nvSpPr>
        <p:spPr>
          <a:xfrm>
            <a:off x="179485" y="84119"/>
            <a:ext cx="9147216"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dirty="0">
                <a:latin typeface="Avenir Book" charset="0"/>
                <a:ea typeface="Avenir Book" charset="0"/>
                <a:cs typeface="Avenir Book" charset="0"/>
              </a:rPr>
              <a:t>Implicit gender bias </a:t>
            </a:r>
            <a:r>
              <a:rPr lang="en-US" sz="3600" smtClean="0">
                <a:latin typeface="Avenir Book" charset="0"/>
                <a:ea typeface="Avenir Book" charset="0"/>
                <a:cs typeface="Avenir Book" charset="0"/>
              </a:rPr>
              <a:t>by country</a:t>
            </a:r>
            <a:endParaRPr lang="en-US" sz="3600" dirty="0">
              <a:latin typeface="Avenir Book" charset="0"/>
              <a:ea typeface="Avenir Book" charset="0"/>
              <a:cs typeface="Avenir Book" charset="0"/>
            </a:endParaRPr>
          </a:p>
        </p:txBody>
      </p:sp>
      <p:sp>
        <p:nvSpPr>
          <p:cNvPr id="6" name="Rectangle 5"/>
          <p:cNvSpPr/>
          <p:nvPr/>
        </p:nvSpPr>
        <p:spPr>
          <a:xfrm>
            <a:off x="1175026" y="1111560"/>
            <a:ext cx="5705044" cy="39580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sp>
        <p:nvSpPr>
          <p:cNvPr id="8" name="Rectangle 7"/>
          <p:cNvSpPr/>
          <p:nvPr/>
        </p:nvSpPr>
        <p:spPr>
          <a:xfrm>
            <a:off x="1950708" y="3732496"/>
            <a:ext cx="1554921" cy="282426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t="59274" r="83135" b="-1"/>
          <a:stretch/>
        </p:blipFill>
        <p:spPr>
          <a:xfrm>
            <a:off x="0" y="1446091"/>
            <a:ext cx="1597038" cy="2380967"/>
          </a:xfrm>
          <a:prstGeom prst="rect">
            <a:avLst/>
          </a:prstGeom>
        </p:spPr>
      </p:pic>
      <p:sp>
        <p:nvSpPr>
          <p:cNvPr id="9" name="TextBox 8"/>
          <p:cNvSpPr txBox="1"/>
          <p:nvPr/>
        </p:nvSpPr>
        <p:spPr>
          <a:xfrm>
            <a:off x="384313" y="4850296"/>
            <a:ext cx="184731" cy="369332"/>
          </a:xfrm>
          <a:prstGeom prst="rect">
            <a:avLst/>
          </a:prstGeom>
          <a:noFill/>
        </p:spPr>
        <p:txBody>
          <a:bodyPr wrap="none" rtlCol="0">
            <a:spAutoFit/>
          </a:bodyPr>
          <a:lstStyle/>
          <a:p>
            <a:endParaRPr lang="en-US" dirty="0"/>
          </a:p>
        </p:txBody>
      </p:sp>
      <p:sp>
        <p:nvSpPr>
          <p:cNvPr id="10" name="TextBox 9"/>
          <p:cNvSpPr txBox="1"/>
          <p:nvPr/>
        </p:nvSpPr>
        <p:spPr>
          <a:xfrm>
            <a:off x="384313" y="5350723"/>
            <a:ext cx="3542445" cy="1785104"/>
          </a:xfrm>
          <a:prstGeom prst="rect">
            <a:avLst/>
          </a:prstGeom>
          <a:noFill/>
        </p:spPr>
        <p:txBody>
          <a:bodyPr wrap="none" rtlCol="0">
            <a:spAutoFit/>
          </a:bodyPr>
          <a:lstStyle/>
          <a:p>
            <a:r>
              <a:rPr lang="en-US" sz="1600" i="1" dirty="0" smtClean="0">
                <a:latin typeface="Avenir Book" charset="0"/>
                <a:ea typeface="Avenir Book" charset="0"/>
                <a:cs typeface="Avenir Book" charset="0"/>
              </a:rPr>
              <a:t>N</a:t>
            </a:r>
            <a:r>
              <a:rPr lang="en-US" sz="1600" dirty="0" smtClean="0">
                <a:latin typeface="Avenir Book" charset="0"/>
                <a:ea typeface="Avenir Book" charset="0"/>
                <a:cs typeface="Avenir Book" charset="0"/>
              </a:rPr>
              <a:t> = 764,520 participants</a:t>
            </a:r>
          </a:p>
          <a:p>
            <a:endParaRPr lang="en-US" sz="1600" dirty="0">
              <a:latin typeface="Avenir Book" charset="0"/>
              <a:ea typeface="Avenir Book" charset="0"/>
              <a:cs typeface="Avenir Book" charset="0"/>
            </a:endParaRPr>
          </a:p>
          <a:p>
            <a:r>
              <a:rPr lang="en-US" sz="1600" dirty="0" smtClean="0">
                <a:latin typeface="Avenir Book" charset="0"/>
                <a:ea typeface="Avenir Book" charset="0"/>
                <a:cs typeface="Avenir Book" charset="0"/>
              </a:rPr>
              <a:t>(Project </a:t>
            </a:r>
            <a:r>
              <a:rPr lang="en-US" sz="1600" dirty="0">
                <a:latin typeface="Avenir Book" charset="0"/>
                <a:ea typeface="Avenir Book" charset="0"/>
                <a:cs typeface="Avenir Book" charset="0"/>
              </a:rPr>
              <a:t>Implicit:  </a:t>
            </a:r>
            <a:endParaRPr lang="en-US" sz="1600" dirty="0" smtClean="0">
              <a:latin typeface="Avenir Book" charset="0"/>
              <a:ea typeface="Avenir Book" charset="0"/>
              <a:cs typeface="Avenir Book" charset="0"/>
            </a:endParaRPr>
          </a:p>
          <a:p>
            <a:r>
              <a:rPr lang="en-US" sz="1600" dirty="0" err="1" smtClean="0">
                <a:latin typeface="Avenir Book" charset="0"/>
                <a:ea typeface="Avenir Book" charset="0"/>
                <a:cs typeface="Avenir Book" charset="0"/>
              </a:rPr>
              <a:t>Nosek</a:t>
            </a:r>
            <a:r>
              <a:rPr lang="en-US" sz="1600" dirty="0">
                <a:latin typeface="Avenir Book" charset="0"/>
                <a:ea typeface="Avenir Book" charset="0"/>
                <a:cs typeface="Avenir Book" charset="0"/>
              </a:rPr>
              <a:t>, </a:t>
            </a:r>
            <a:r>
              <a:rPr lang="en-US" sz="1600" dirty="0" err="1">
                <a:latin typeface="Avenir Book" charset="0"/>
                <a:ea typeface="Avenir Book" charset="0"/>
                <a:cs typeface="Avenir Book" charset="0"/>
              </a:rPr>
              <a:t>Banaji</a:t>
            </a:r>
            <a:r>
              <a:rPr lang="en-US" sz="1600" dirty="0">
                <a:latin typeface="Avenir Book" charset="0"/>
                <a:ea typeface="Avenir Book" charset="0"/>
                <a:cs typeface="Avenir Book" charset="0"/>
              </a:rPr>
              <a:t>, &amp; </a:t>
            </a:r>
            <a:r>
              <a:rPr lang="en-US" sz="1600" dirty="0" smtClean="0">
                <a:latin typeface="Avenir Book" charset="0"/>
                <a:ea typeface="Avenir Book" charset="0"/>
                <a:cs typeface="Avenir Book" charset="0"/>
              </a:rPr>
              <a:t>Greenwald</a:t>
            </a:r>
            <a:r>
              <a:rPr lang="en-US" sz="1600" dirty="0">
                <a:latin typeface="Avenir Book" charset="0"/>
                <a:ea typeface="Avenir Book" charset="0"/>
                <a:cs typeface="Avenir Book" charset="0"/>
              </a:rPr>
              <a:t>, 2002) </a:t>
            </a:r>
            <a:endParaRPr lang="en-US" sz="1600" dirty="0" smtClean="0">
              <a:latin typeface="Avenir Book" charset="0"/>
              <a:ea typeface="Avenir Book" charset="0"/>
              <a:cs typeface="Avenir Book" charset="0"/>
            </a:endParaRPr>
          </a:p>
          <a:p>
            <a:r>
              <a:rPr lang="en-US" sz="1600" dirty="0" smtClean="0">
                <a:latin typeface="Avenir Book" charset="0"/>
                <a:ea typeface="Avenir Book" charset="0"/>
                <a:cs typeface="Avenir Book" charset="0"/>
                <a:hlinkClick r:id="rId4"/>
              </a:rPr>
              <a:t>https://implicit.harvard.edu/implicit/</a:t>
            </a:r>
            <a:r>
              <a:rPr lang="en-US" sz="1600" dirty="0" smtClean="0">
                <a:latin typeface="Avenir Book" charset="0"/>
                <a:ea typeface="Avenir Book" charset="0"/>
                <a:cs typeface="Avenir Book" charset="0"/>
              </a:rPr>
              <a:t> </a:t>
            </a:r>
          </a:p>
          <a:p>
            <a:endParaRPr lang="en-US" sz="1600" dirty="0">
              <a:latin typeface="Avenir Book" charset="0"/>
              <a:ea typeface="Avenir Book" charset="0"/>
              <a:cs typeface="Avenir Book" charset="0"/>
            </a:endParaRPr>
          </a:p>
          <a:p>
            <a:endParaRPr lang="en-US" sz="1400" dirty="0">
              <a:latin typeface="Avenir Book" charset="0"/>
              <a:ea typeface="Avenir Book" charset="0"/>
              <a:cs typeface="Avenir Book" charset="0"/>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4580" y="3643863"/>
            <a:ext cx="3008279" cy="1575765"/>
          </a:xfrm>
          <a:prstGeom prst="rect">
            <a:avLst/>
          </a:prstGeom>
        </p:spPr>
      </p:pic>
      <p:sp>
        <p:nvSpPr>
          <p:cNvPr id="12" name="Slide Number Placeholder 11"/>
          <p:cNvSpPr>
            <a:spLocks noGrp="1"/>
          </p:cNvSpPr>
          <p:nvPr>
            <p:ph type="sldNum" sz="quarter" idx="12"/>
          </p:nvPr>
        </p:nvSpPr>
        <p:spPr/>
        <p:txBody>
          <a:bodyPr/>
          <a:lstStyle/>
          <a:p>
            <a:fld id="{2F26DC62-A76D-AE47-AD5B-197159461ABB}" type="slidenum">
              <a:rPr lang="en-US" smtClean="0"/>
              <a:t>6</a:t>
            </a:fld>
            <a:endParaRPr lang="en-US"/>
          </a:p>
        </p:txBody>
      </p:sp>
    </p:spTree>
    <p:extLst>
      <p:ext uri="{BB962C8B-B14F-4D97-AF65-F5344CB8AC3E}">
        <p14:creationId xmlns:p14="http://schemas.microsoft.com/office/powerpoint/2010/main" val="1687212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17643" y="2517173"/>
            <a:ext cx="5174721" cy="3194759"/>
          </a:xfrm>
          <a:prstGeom prst="rect">
            <a:avLst/>
          </a:prstGeom>
        </p:spPr>
      </p:pic>
      <p:sp>
        <p:nvSpPr>
          <p:cNvPr id="9" name="TextBox 8"/>
          <p:cNvSpPr txBox="1"/>
          <p:nvPr/>
        </p:nvSpPr>
        <p:spPr>
          <a:xfrm>
            <a:off x="384313" y="4850296"/>
            <a:ext cx="184731" cy="369332"/>
          </a:xfrm>
          <a:prstGeom prst="rect">
            <a:avLst/>
          </a:prstGeom>
          <a:noFill/>
        </p:spPr>
        <p:txBody>
          <a:bodyPr wrap="none" rtlCol="0">
            <a:spAutoFit/>
          </a:bodyPr>
          <a:lstStyle/>
          <a:p>
            <a:endParaRPr lang="en-US" dirty="0"/>
          </a:p>
        </p:txBody>
      </p:sp>
      <p:sp>
        <p:nvSpPr>
          <p:cNvPr id="12" name="Title 1"/>
          <p:cNvSpPr txBox="1">
            <a:spLocks/>
          </p:cNvSpPr>
          <p:nvPr/>
        </p:nvSpPr>
        <p:spPr>
          <a:xfrm>
            <a:off x="569044" y="396014"/>
            <a:ext cx="1097280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Avenir Book"/>
                <a:ea typeface="+mj-ea"/>
                <a:cs typeface="Avenir Book"/>
              </a:defRPr>
            </a:lvl1pPr>
          </a:lstStyle>
          <a:p>
            <a:pPr algn="l"/>
            <a:r>
              <a:rPr lang="en-US" sz="3600" dirty="0" smtClean="0"/>
              <a:t>Does bias in language predict bias in IAT?</a:t>
            </a:r>
            <a:endParaRPr lang="en-US" sz="3600" dirty="0"/>
          </a:p>
        </p:txBody>
      </p:sp>
      <p:sp>
        <p:nvSpPr>
          <p:cNvPr id="2" name="TextBox 1"/>
          <p:cNvSpPr txBox="1"/>
          <p:nvPr/>
        </p:nvSpPr>
        <p:spPr>
          <a:xfrm>
            <a:off x="7727628" y="1833221"/>
            <a:ext cx="3991029" cy="461665"/>
          </a:xfrm>
          <a:prstGeom prst="rect">
            <a:avLst/>
          </a:prstGeom>
          <a:noFill/>
        </p:spPr>
        <p:txBody>
          <a:bodyPr wrap="none" rtlCol="0">
            <a:spAutoFit/>
          </a:bodyPr>
          <a:lstStyle/>
          <a:p>
            <a:r>
              <a:rPr lang="en-US" sz="2400" u="sng" dirty="0" smtClean="0">
                <a:latin typeface="Avenir Book" charset="0"/>
                <a:ea typeface="Avenir Book" charset="0"/>
                <a:cs typeface="Avenir Book" charset="0"/>
              </a:rPr>
              <a:t>Psychological measure (IAT)</a:t>
            </a:r>
            <a:endParaRPr lang="en-US" sz="2400" u="sng" dirty="0">
              <a:latin typeface="Avenir Book" charset="0"/>
              <a:ea typeface="Avenir Book" charset="0"/>
              <a:cs typeface="Avenir Book" charset="0"/>
            </a:endParaRPr>
          </a:p>
        </p:txBody>
      </p:sp>
      <p:sp>
        <p:nvSpPr>
          <p:cNvPr id="13" name="Rectangle 12"/>
          <p:cNvSpPr/>
          <p:nvPr/>
        </p:nvSpPr>
        <p:spPr>
          <a:xfrm>
            <a:off x="6265978" y="2351635"/>
            <a:ext cx="2702924" cy="702821"/>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sp>
        <p:nvSpPr>
          <p:cNvPr id="14" name="TextBox 13"/>
          <p:cNvSpPr txBox="1"/>
          <p:nvPr/>
        </p:nvSpPr>
        <p:spPr>
          <a:xfrm>
            <a:off x="569044" y="1812150"/>
            <a:ext cx="5485284" cy="461665"/>
          </a:xfrm>
          <a:prstGeom prst="rect">
            <a:avLst/>
          </a:prstGeom>
          <a:noFill/>
        </p:spPr>
        <p:txBody>
          <a:bodyPr wrap="none" rtlCol="0">
            <a:spAutoFit/>
          </a:bodyPr>
          <a:lstStyle/>
          <a:p>
            <a:r>
              <a:rPr lang="en-US" sz="2400" u="sng" dirty="0" smtClean="0">
                <a:latin typeface="Avenir Book" charset="0"/>
                <a:ea typeface="Avenir Book" charset="0"/>
                <a:cs typeface="Avenir Book" charset="0"/>
              </a:rPr>
              <a:t>Language measure (word-occurrences)</a:t>
            </a:r>
            <a:endParaRPr lang="en-US" sz="2400" u="sng" dirty="0">
              <a:latin typeface="Avenir Book" charset="0"/>
              <a:ea typeface="Avenir Book" charset="0"/>
              <a:cs typeface="Avenir Book" charset="0"/>
            </a:endParaRPr>
          </a:p>
        </p:txBody>
      </p:sp>
      <p:sp>
        <p:nvSpPr>
          <p:cNvPr id="15" name="TextBox 14"/>
          <p:cNvSpPr txBox="1"/>
          <p:nvPr/>
        </p:nvSpPr>
        <p:spPr>
          <a:xfrm>
            <a:off x="569044" y="2472341"/>
            <a:ext cx="5211876" cy="830997"/>
          </a:xfrm>
          <a:prstGeom prst="rect">
            <a:avLst/>
          </a:prstGeom>
          <a:noFill/>
        </p:spPr>
        <p:txBody>
          <a:bodyPr wrap="none" rtlCol="0">
            <a:spAutoFit/>
          </a:bodyPr>
          <a:lstStyle/>
          <a:p>
            <a:r>
              <a:rPr lang="en-US" sz="2400" dirty="0" smtClean="0">
                <a:latin typeface="Avenir Book" charset="0"/>
                <a:ea typeface="Avenir Book" charset="0"/>
                <a:cs typeface="Avenir Book" charset="0"/>
              </a:rPr>
              <a:t>Word embedding models trained on</a:t>
            </a:r>
          </a:p>
          <a:p>
            <a:r>
              <a:rPr lang="en-US" sz="2400" dirty="0" smtClean="0">
                <a:latin typeface="Avenir Book" charset="0"/>
                <a:ea typeface="Avenir Book" charset="0"/>
                <a:cs typeface="Avenir Book" charset="0"/>
              </a:rPr>
              <a:t>25 </a:t>
            </a:r>
            <a:r>
              <a:rPr lang="en-US" sz="2400" dirty="0" smtClean="0">
                <a:latin typeface="Avenir Book" charset="0"/>
                <a:ea typeface="Avenir Book" charset="0"/>
                <a:cs typeface="Avenir Book" charset="0"/>
              </a:rPr>
              <a:t>languages</a:t>
            </a:r>
            <a:endParaRPr lang="en-US" sz="2400" dirty="0">
              <a:latin typeface="Avenir Book" charset="0"/>
              <a:ea typeface="Avenir Book" charset="0"/>
              <a:cs typeface="Avenir Book" charset="0"/>
            </a:endParaRPr>
          </a:p>
        </p:txBody>
      </p:sp>
      <p:cxnSp>
        <p:nvCxnSpPr>
          <p:cNvPr id="16" name="Straight Arrow Connector 15"/>
          <p:cNvCxnSpPr/>
          <p:nvPr/>
        </p:nvCxnSpPr>
        <p:spPr>
          <a:xfrm flipV="1">
            <a:off x="5239542" y="4245725"/>
            <a:ext cx="1352269" cy="7548"/>
          </a:xfrm>
          <a:prstGeom prst="straightConnector1">
            <a:avLst/>
          </a:prstGeom>
          <a:ln w="152400">
            <a:solidFill>
              <a:schemeClr val="tx1"/>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18" name="Slide Number Placeholder 17"/>
          <p:cNvSpPr>
            <a:spLocks noGrp="1"/>
          </p:cNvSpPr>
          <p:nvPr>
            <p:ph type="sldNum" sz="quarter" idx="12"/>
          </p:nvPr>
        </p:nvSpPr>
        <p:spPr/>
        <p:txBody>
          <a:bodyPr/>
          <a:lstStyle/>
          <a:p>
            <a:fld id="{2F26DC62-A76D-AE47-AD5B-197159461ABB}" type="slidenum">
              <a:rPr lang="en-US" smtClean="0"/>
              <a:t>7</a:t>
            </a:fld>
            <a:endParaRPr lang="en-US"/>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9044" y="3540674"/>
            <a:ext cx="4143425" cy="1989018"/>
          </a:xfrm>
          <a:prstGeom prst="rect">
            <a:avLst/>
          </a:prstGeom>
        </p:spPr>
      </p:pic>
    </p:spTree>
    <p:extLst>
      <p:ext uri="{BB962C8B-B14F-4D97-AF65-F5344CB8AC3E}">
        <p14:creationId xmlns:p14="http://schemas.microsoft.com/office/powerpoint/2010/main" val="18243253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4" grpId="0"/>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0480" y="170181"/>
            <a:ext cx="10515600" cy="1325563"/>
          </a:xfrm>
        </p:spPr>
        <p:txBody>
          <a:bodyPr>
            <a:normAutofit/>
          </a:bodyPr>
          <a:lstStyle/>
          <a:p>
            <a:r>
              <a:rPr lang="en-US" sz="3600" dirty="0" smtClean="0">
                <a:latin typeface="Avenir Book" charset="0"/>
                <a:ea typeface="Avenir Book" charset="0"/>
                <a:cs typeface="Avenir Book" charset="0"/>
              </a:rPr>
              <a:t>Implicit Association Test (IAT)</a:t>
            </a:r>
            <a:endParaRPr lang="en-US" sz="3600" dirty="0">
              <a:latin typeface="Avenir Book" charset="0"/>
              <a:ea typeface="Avenir Book" charset="0"/>
              <a:cs typeface="Avenir Book" charset="0"/>
            </a:endParaRPr>
          </a:p>
        </p:txBody>
      </p:sp>
      <p:sp>
        <p:nvSpPr>
          <p:cNvPr id="4" name="Content Placeholder 2"/>
          <p:cNvSpPr>
            <a:spLocks noGrp="1"/>
          </p:cNvSpPr>
          <p:nvPr>
            <p:ph idx="1"/>
          </p:nvPr>
        </p:nvSpPr>
        <p:spPr>
          <a:xfrm>
            <a:off x="560480" y="2858379"/>
            <a:ext cx="5422900" cy="1433512"/>
          </a:xfrm>
        </p:spPr>
        <p:txBody>
          <a:bodyPr>
            <a:normAutofit/>
          </a:bodyPr>
          <a:lstStyle/>
          <a:p>
            <a:pPr marL="0" indent="0">
              <a:buNone/>
            </a:pPr>
            <a:r>
              <a:rPr lang="en-US" sz="2000" u="sng" dirty="0" smtClean="0">
                <a:latin typeface="Avenir Book" charset="0"/>
                <a:ea typeface="Avenir Book" charset="0"/>
                <a:cs typeface="Avenir Book" charset="0"/>
              </a:rPr>
              <a:t>Categories</a:t>
            </a:r>
            <a:endParaRPr lang="en-US" sz="2000" dirty="0" smtClean="0">
              <a:latin typeface="Avenir Book" charset="0"/>
              <a:ea typeface="Avenir Book" charset="0"/>
              <a:cs typeface="Avenir Book" charset="0"/>
            </a:endParaRPr>
          </a:p>
          <a:p>
            <a:pPr marL="0" indent="0">
              <a:buNone/>
            </a:pPr>
            <a:r>
              <a:rPr lang="en-US" sz="2000" i="1" dirty="0" smtClean="0">
                <a:solidFill>
                  <a:srgbClr val="3F00FF"/>
                </a:solidFill>
                <a:latin typeface="Avenir Book" charset="0"/>
                <a:ea typeface="Avenir Book" charset="0"/>
                <a:cs typeface="Avenir Book" charset="0"/>
              </a:rPr>
              <a:t>X = </a:t>
            </a:r>
            <a:r>
              <a:rPr lang="en-US" sz="2000" dirty="0" smtClean="0">
                <a:solidFill>
                  <a:srgbClr val="3F00FF"/>
                </a:solidFill>
                <a:latin typeface="Avenir Book" charset="0"/>
                <a:ea typeface="Avenir Book" charset="0"/>
                <a:cs typeface="Avenir Book" charset="0"/>
              </a:rPr>
              <a:t>{man, male, he, him, boy}</a:t>
            </a:r>
          </a:p>
          <a:p>
            <a:pPr marL="0" indent="0">
              <a:buNone/>
            </a:pPr>
            <a:r>
              <a:rPr lang="en-US" sz="2000" i="1" dirty="0" smtClean="0">
                <a:solidFill>
                  <a:srgbClr val="FF0000"/>
                </a:solidFill>
                <a:latin typeface="Avenir Book" charset="0"/>
                <a:ea typeface="Avenir Book" charset="0"/>
                <a:cs typeface="Avenir Book" charset="0"/>
              </a:rPr>
              <a:t>Y = </a:t>
            </a:r>
            <a:r>
              <a:rPr lang="en-US" sz="2000" dirty="0" smtClean="0">
                <a:solidFill>
                  <a:srgbClr val="FF0000"/>
                </a:solidFill>
                <a:latin typeface="Avenir Book" charset="0"/>
                <a:ea typeface="Avenir Book" charset="0"/>
                <a:cs typeface="Avenir Book" charset="0"/>
              </a:rPr>
              <a:t>{woman, female, she, her, girl}</a:t>
            </a:r>
            <a:endParaRPr lang="en-US" sz="2000" dirty="0">
              <a:solidFill>
                <a:srgbClr val="FF0000"/>
              </a:solidFill>
              <a:latin typeface="Avenir Book" charset="0"/>
              <a:ea typeface="Avenir Book" charset="0"/>
              <a:cs typeface="Avenir Book" charset="0"/>
            </a:endParaRPr>
          </a:p>
          <a:p>
            <a:pPr marL="0" indent="0">
              <a:buNone/>
            </a:pPr>
            <a:endParaRPr lang="en-US" dirty="0" smtClean="0">
              <a:latin typeface="Avenir Book" charset="0"/>
              <a:ea typeface="Avenir Book" charset="0"/>
              <a:cs typeface="Avenir Book" charset="0"/>
            </a:endParaRPr>
          </a:p>
          <a:p>
            <a:pPr marL="0" indent="0">
              <a:buNone/>
            </a:pPr>
            <a:endParaRPr lang="en-US" dirty="0"/>
          </a:p>
        </p:txBody>
      </p:sp>
      <p:sp>
        <p:nvSpPr>
          <p:cNvPr id="5" name="Content Placeholder 2"/>
          <p:cNvSpPr txBox="1">
            <a:spLocks/>
          </p:cNvSpPr>
          <p:nvPr/>
        </p:nvSpPr>
        <p:spPr>
          <a:xfrm>
            <a:off x="6161180" y="2444041"/>
            <a:ext cx="5796280" cy="19796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Font typeface="Arial"/>
              <a:buNone/>
            </a:pPr>
            <a:endParaRPr lang="en-US" sz="2000" dirty="0" smtClean="0">
              <a:latin typeface="Avenir Book" charset="0"/>
              <a:ea typeface="Avenir Book" charset="0"/>
              <a:cs typeface="Avenir Book" charset="0"/>
            </a:endParaRPr>
          </a:p>
          <a:p>
            <a:pPr marL="0" indent="0">
              <a:buFont typeface="Arial"/>
              <a:buNone/>
            </a:pPr>
            <a:r>
              <a:rPr lang="en-US" sz="2000" u="sng" dirty="0" smtClean="0">
                <a:latin typeface="Avenir Book" charset="0"/>
                <a:ea typeface="Avenir Book" charset="0"/>
                <a:cs typeface="Avenir Book" charset="0"/>
              </a:rPr>
              <a:t>Attributes</a:t>
            </a:r>
          </a:p>
          <a:p>
            <a:pPr marL="0" indent="0">
              <a:buFont typeface="Arial"/>
              <a:buNone/>
            </a:pPr>
            <a:r>
              <a:rPr lang="en-US" sz="2000" i="1" dirty="0" smtClean="0">
                <a:solidFill>
                  <a:srgbClr val="3F00FF"/>
                </a:solidFill>
                <a:latin typeface="Avenir Book" charset="0"/>
                <a:ea typeface="Avenir Book" charset="0"/>
                <a:cs typeface="Avenir Book" charset="0"/>
              </a:rPr>
              <a:t>A </a:t>
            </a:r>
            <a:r>
              <a:rPr lang="en-US" sz="2000" dirty="0" smtClean="0">
                <a:solidFill>
                  <a:srgbClr val="3F00FF"/>
                </a:solidFill>
                <a:latin typeface="Avenir Book" charset="0"/>
                <a:ea typeface="Avenir Book" charset="0"/>
                <a:cs typeface="Avenir Book" charset="0"/>
              </a:rPr>
              <a:t>= {career, salary, office, business, professional}</a:t>
            </a:r>
          </a:p>
          <a:p>
            <a:pPr marL="0" indent="0">
              <a:buFont typeface="Arial"/>
              <a:buNone/>
            </a:pPr>
            <a:r>
              <a:rPr lang="en-US" sz="2000" i="1" dirty="0" smtClean="0">
                <a:solidFill>
                  <a:srgbClr val="FF0000"/>
                </a:solidFill>
                <a:latin typeface="Avenir Book" charset="0"/>
                <a:ea typeface="Avenir Book" charset="0"/>
                <a:cs typeface="Avenir Book" charset="0"/>
              </a:rPr>
              <a:t>B</a:t>
            </a:r>
            <a:r>
              <a:rPr lang="en-US" sz="2000" dirty="0" smtClean="0">
                <a:solidFill>
                  <a:srgbClr val="FF0000"/>
                </a:solidFill>
                <a:latin typeface="Avenir Book" charset="0"/>
                <a:ea typeface="Avenir Book" charset="0"/>
                <a:cs typeface="Avenir Book" charset="0"/>
              </a:rPr>
              <a:t> = {family, home, parents, children, cousins}</a:t>
            </a:r>
          </a:p>
          <a:p>
            <a:pPr marL="0" indent="0">
              <a:buFont typeface="Arial"/>
              <a:buNone/>
            </a:pPr>
            <a:endParaRPr lang="en-US" dirty="0" smtClean="0">
              <a:latin typeface="Avenir Book" charset="0"/>
              <a:ea typeface="Avenir Book" charset="0"/>
              <a:cs typeface="Avenir Book" charset="0"/>
            </a:endParaRPr>
          </a:p>
          <a:p>
            <a:pPr marL="0" indent="0">
              <a:buFont typeface="Arial"/>
              <a:buNone/>
            </a:pPr>
            <a:endParaRPr lang="en-US" dirty="0"/>
          </a:p>
        </p:txBody>
      </p:sp>
      <p:sp>
        <p:nvSpPr>
          <p:cNvPr id="11" name="TextBox 10"/>
          <p:cNvSpPr txBox="1"/>
          <p:nvPr/>
        </p:nvSpPr>
        <p:spPr>
          <a:xfrm>
            <a:off x="1288909" y="4461908"/>
            <a:ext cx="1184941" cy="1569660"/>
          </a:xfrm>
          <a:prstGeom prst="rect">
            <a:avLst/>
          </a:prstGeom>
          <a:noFill/>
        </p:spPr>
        <p:txBody>
          <a:bodyPr wrap="none" rtlCol="0">
            <a:spAutoFit/>
          </a:bodyPr>
          <a:lstStyle/>
          <a:p>
            <a:pPr algn="ctr"/>
            <a:r>
              <a:rPr lang="en-US" sz="2400" i="1" dirty="0" smtClean="0">
                <a:solidFill>
                  <a:srgbClr val="3F00FF"/>
                </a:solidFill>
                <a:latin typeface="Avenir Book" charset="0"/>
                <a:ea typeface="Avenir Book" charset="0"/>
                <a:cs typeface="Avenir Book" charset="0"/>
              </a:rPr>
              <a:t>man</a:t>
            </a:r>
          </a:p>
          <a:p>
            <a:pPr algn="ctr"/>
            <a:r>
              <a:rPr lang="en-US" sz="2400" i="1" dirty="0" smtClean="0">
                <a:solidFill>
                  <a:srgbClr val="3F00FF"/>
                </a:solidFill>
                <a:latin typeface="Avenir Book" charset="0"/>
                <a:ea typeface="Avenir Book" charset="0"/>
                <a:cs typeface="Avenir Book" charset="0"/>
              </a:rPr>
              <a:t>career</a:t>
            </a:r>
          </a:p>
          <a:p>
            <a:pPr algn="ctr"/>
            <a:r>
              <a:rPr lang="en-US" sz="2400" i="1" dirty="0" smtClean="0">
                <a:solidFill>
                  <a:srgbClr val="FF0000"/>
                </a:solidFill>
                <a:latin typeface="Avenir Book" charset="0"/>
                <a:ea typeface="Avenir Book" charset="0"/>
                <a:cs typeface="Avenir Book" charset="0"/>
              </a:rPr>
              <a:t>woman</a:t>
            </a:r>
          </a:p>
          <a:p>
            <a:pPr algn="ctr"/>
            <a:r>
              <a:rPr lang="en-US" sz="2400" i="1" dirty="0" smtClean="0">
                <a:solidFill>
                  <a:srgbClr val="FF0000"/>
                </a:solidFill>
                <a:latin typeface="Avenir Book" charset="0"/>
                <a:ea typeface="Avenir Book" charset="0"/>
                <a:cs typeface="Avenir Book" charset="0"/>
              </a:rPr>
              <a:t>family</a:t>
            </a:r>
            <a:endParaRPr lang="en-US" sz="2400" i="1" dirty="0">
              <a:solidFill>
                <a:srgbClr val="FF0000"/>
              </a:solidFill>
              <a:latin typeface="Avenir Book" charset="0"/>
              <a:ea typeface="Avenir Book" charset="0"/>
              <a:cs typeface="Avenir Book" charset="0"/>
            </a:endParaRPr>
          </a:p>
        </p:txBody>
      </p:sp>
      <p:cxnSp>
        <p:nvCxnSpPr>
          <p:cNvPr id="26" name="Straight Connector 25"/>
          <p:cNvCxnSpPr/>
          <p:nvPr/>
        </p:nvCxnSpPr>
        <p:spPr>
          <a:xfrm flipH="1" flipV="1">
            <a:off x="-265020" y="4779911"/>
            <a:ext cx="152400" cy="151499"/>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4423937" y="4998475"/>
            <a:ext cx="2759473" cy="400110"/>
          </a:xfrm>
          <a:prstGeom prst="rect">
            <a:avLst/>
          </a:prstGeom>
          <a:noFill/>
        </p:spPr>
        <p:txBody>
          <a:bodyPr wrap="none" rtlCol="0">
            <a:spAutoFit/>
          </a:bodyPr>
          <a:lstStyle/>
          <a:p>
            <a:r>
              <a:rPr lang="en-US" sz="2000" i="1" dirty="0">
                <a:latin typeface="Avenir Book" charset="0"/>
                <a:ea typeface="Avenir Book" charset="0"/>
                <a:cs typeface="Avenir Book" charset="0"/>
              </a:rPr>
              <a:t>c</a:t>
            </a:r>
            <a:r>
              <a:rPr lang="en-US" sz="2000" i="1" dirty="0" smtClean="0">
                <a:latin typeface="Avenir Book" charset="0"/>
                <a:ea typeface="Avenir Book" charset="0"/>
                <a:cs typeface="Avenir Book" charset="0"/>
              </a:rPr>
              <a:t>ompare reaction time</a:t>
            </a:r>
            <a:endParaRPr lang="en-US" sz="2000" i="1" dirty="0">
              <a:latin typeface="Avenir Book" charset="0"/>
              <a:ea typeface="Avenir Book" charset="0"/>
              <a:cs typeface="Avenir Book" charset="0"/>
            </a:endParaRPr>
          </a:p>
        </p:txBody>
      </p:sp>
      <p:cxnSp>
        <p:nvCxnSpPr>
          <p:cNvPr id="40" name="Straight Arrow Connector 39"/>
          <p:cNvCxnSpPr/>
          <p:nvPr/>
        </p:nvCxnSpPr>
        <p:spPr>
          <a:xfrm flipV="1">
            <a:off x="7158010" y="5155031"/>
            <a:ext cx="870128" cy="7549"/>
          </a:xfrm>
          <a:prstGeom prst="straightConnector1">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a:off x="3572060" y="5169515"/>
            <a:ext cx="848971" cy="0"/>
          </a:xfrm>
          <a:prstGeom prst="straightConnector1">
            <a:avLst/>
          </a:prstGeom>
          <a:ln w="57150">
            <a:solidFill>
              <a:schemeClr val="tx1"/>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9129887" y="4461908"/>
            <a:ext cx="1184941" cy="1569660"/>
          </a:xfrm>
          <a:prstGeom prst="rect">
            <a:avLst/>
          </a:prstGeom>
          <a:noFill/>
        </p:spPr>
        <p:txBody>
          <a:bodyPr wrap="none" rtlCol="0">
            <a:spAutoFit/>
          </a:bodyPr>
          <a:lstStyle/>
          <a:p>
            <a:pPr algn="ctr"/>
            <a:r>
              <a:rPr lang="en-US" sz="2400" i="1" dirty="0" smtClean="0">
                <a:solidFill>
                  <a:srgbClr val="3F00FF"/>
                </a:solidFill>
                <a:latin typeface="Avenir Book" charset="0"/>
                <a:ea typeface="Avenir Book" charset="0"/>
                <a:cs typeface="Avenir Book" charset="0"/>
              </a:rPr>
              <a:t>man</a:t>
            </a:r>
          </a:p>
          <a:p>
            <a:pPr algn="ctr"/>
            <a:r>
              <a:rPr lang="en-US" sz="2400" i="1" dirty="0" smtClean="0">
                <a:solidFill>
                  <a:srgbClr val="3F00FF"/>
                </a:solidFill>
                <a:latin typeface="Avenir Book" charset="0"/>
                <a:ea typeface="Avenir Book" charset="0"/>
                <a:cs typeface="Avenir Book" charset="0"/>
              </a:rPr>
              <a:t>career</a:t>
            </a:r>
          </a:p>
          <a:p>
            <a:pPr algn="ctr"/>
            <a:r>
              <a:rPr lang="en-US" sz="2400" i="1" dirty="0" smtClean="0">
                <a:solidFill>
                  <a:srgbClr val="FF0000"/>
                </a:solidFill>
                <a:latin typeface="Avenir Book" charset="0"/>
                <a:ea typeface="Avenir Book" charset="0"/>
                <a:cs typeface="Avenir Book" charset="0"/>
              </a:rPr>
              <a:t>woman</a:t>
            </a:r>
          </a:p>
          <a:p>
            <a:pPr algn="ctr"/>
            <a:r>
              <a:rPr lang="en-US" sz="2400" i="1" dirty="0" smtClean="0">
                <a:solidFill>
                  <a:srgbClr val="FF0000"/>
                </a:solidFill>
                <a:latin typeface="Avenir Book" charset="0"/>
                <a:ea typeface="Avenir Book" charset="0"/>
                <a:cs typeface="Avenir Book" charset="0"/>
              </a:rPr>
              <a:t>family</a:t>
            </a:r>
            <a:endParaRPr lang="en-US" sz="2400" i="1" dirty="0">
              <a:solidFill>
                <a:srgbClr val="FF0000"/>
              </a:solidFill>
              <a:latin typeface="Avenir Book" charset="0"/>
              <a:ea typeface="Avenir Book" charset="0"/>
              <a:cs typeface="Avenir Book" charset="0"/>
            </a:endParaRPr>
          </a:p>
        </p:txBody>
      </p:sp>
      <p:sp>
        <p:nvSpPr>
          <p:cNvPr id="53" name="Oval 52"/>
          <p:cNvSpPr/>
          <p:nvPr/>
        </p:nvSpPr>
        <p:spPr>
          <a:xfrm>
            <a:off x="8786104" y="4590049"/>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10581426" y="4925778"/>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8786105" y="5660705"/>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10581427" y="5261144"/>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2695447" y="5347014"/>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2695448" y="5682380"/>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p:cNvSpPr/>
          <p:nvPr/>
        </p:nvSpPr>
        <p:spPr>
          <a:xfrm>
            <a:off x="915586" y="4601614"/>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915587" y="4936980"/>
            <a:ext cx="240891" cy="2292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itle 1"/>
          <p:cNvSpPr txBox="1">
            <a:spLocks/>
          </p:cNvSpPr>
          <p:nvPr/>
        </p:nvSpPr>
        <p:spPr>
          <a:xfrm>
            <a:off x="4244284" y="109935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mr-IN" sz="3600" dirty="0" smtClean="0">
                <a:latin typeface="Avenir Book" charset="0"/>
                <a:ea typeface="Avenir Book" charset="0"/>
                <a:cs typeface="Avenir Book" charset="0"/>
              </a:rPr>
              <a:t>…</a:t>
            </a:r>
            <a:r>
              <a:rPr lang="en-US" sz="3600" dirty="0" smtClean="0">
                <a:latin typeface="Avenir Book" charset="0"/>
                <a:ea typeface="Avenir Book" charset="0"/>
                <a:cs typeface="Avenir Book" charset="0"/>
              </a:rPr>
              <a:t>based on word co-occurrences</a:t>
            </a:r>
            <a:endParaRPr lang="en-US" sz="3600" dirty="0">
              <a:latin typeface="Avenir Book" charset="0"/>
              <a:ea typeface="Avenir Book" charset="0"/>
              <a:cs typeface="Avenir Book" charset="0"/>
            </a:endParaRPr>
          </a:p>
        </p:txBody>
      </p:sp>
      <p:sp>
        <p:nvSpPr>
          <p:cNvPr id="21" name="TextBox 20"/>
          <p:cNvSpPr txBox="1"/>
          <p:nvPr/>
        </p:nvSpPr>
        <p:spPr>
          <a:xfrm>
            <a:off x="4718024" y="5702524"/>
            <a:ext cx="2286395" cy="707886"/>
          </a:xfrm>
          <a:prstGeom prst="rect">
            <a:avLst/>
          </a:prstGeom>
          <a:noFill/>
        </p:spPr>
        <p:txBody>
          <a:bodyPr wrap="none" rtlCol="0">
            <a:spAutoFit/>
          </a:bodyPr>
          <a:lstStyle/>
          <a:p>
            <a:r>
              <a:rPr lang="en-US" sz="2000" i="1" dirty="0">
                <a:latin typeface="Avenir Book" charset="0"/>
                <a:ea typeface="Avenir Book" charset="0"/>
                <a:cs typeface="Avenir Book" charset="0"/>
              </a:rPr>
              <a:t>c</a:t>
            </a:r>
            <a:r>
              <a:rPr lang="en-US" sz="2000" i="1" dirty="0" smtClean="0">
                <a:latin typeface="Avenir Book" charset="0"/>
                <a:ea typeface="Avenir Book" charset="0"/>
                <a:cs typeface="Avenir Book" charset="0"/>
              </a:rPr>
              <a:t>ompare </a:t>
            </a:r>
            <a:r>
              <a:rPr lang="en-US" sz="2000" i="1" smtClean="0">
                <a:latin typeface="Avenir Book" charset="0"/>
                <a:ea typeface="Avenir Book" charset="0"/>
                <a:cs typeface="Avenir Book" charset="0"/>
              </a:rPr>
              <a:t>distance </a:t>
            </a:r>
          </a:p>
          <a:p>
            <a:r>
              <a:rPr lang="en-US" sz="2000" i="1" dirty="0" smtClean="0">
                <a:latin typeface="Avenir Book" charset="0"/>
                <a:ea typeface="Avenir Book" charset="0"/>
                <a:cs typeface="Avenir Book" charset="0"/>
              </a:rPr>
              <a:t>in semantic space</a:t>
            </a:r>
            <a:endParaRPr lang="en-US" sz="2000" i="1" dirty="0">
              <a:latin typeface="Avenir Book" charset="0"/>
              <a:ea typeface="Avenir Book" charset="0"/>
              <a:cs typeface="Avenir Book" charset="0"/>
            </a:endParaRPr>
          </a:p>
        </p:txBody>
      </p:sp>
      <p:cxnSp>
        <p:nvCxnSpPr>
          <p:cNvPr id="6" name="Straight Connector 5"/>
          <p:cNvCxnSpPr/>
          <p:nvPr/>
        </p:nvCxnSpPr>
        <p:spPr>
          <a:xfrm>
            <a:off x="5211533" y="4819302"/>
            <a:ext cx="1279325" cy="643364"/>
          </a:xfrm>
          <a:prstGeom prst="line">
            <a:avLst/>
          </a:prstGeom>
          <a:ln w="1270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5172570" y="4885692"/>
            <a:ext cx="1370045" cy="512893"/>
          </a:xfrm>
          <a:prstGeom prst="line">
            <a:avLst/>
          </a:prstGeom>
          <a:ln w="12700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10" name="Slide Number Placeholder 9"/>
          <p:cNvSpPr>
            <a:spLocks noGrp="1"/>
          </p:cNvSpPr>
          <p:nvPr>
            <p:ph type="sldNum" sz="quarter" idx="12"/>
          </p:nvPr>
        </p:nvSpPr>
        <p:spPr/>
        <p:txBody>
          <a:bodyPr/>
          <a:lstStyle/>
          <a:p>
            <a:fld id="{2F26DC62-A76D-AE47-AD5B-197159461ABB}" type="slidenum">
              <a:rPr lang="en-US" smtClean="0"/>
              <a:t>8</a:t>
            </a:fld>
            <a:endParaRPr lang="en-US"/>
          </a:p>
        </p:txBody>
      </p:sp>
    </p:spTree>
    <p:extLst>
      <p:ext uri="{BB962C8B-B14F-4D97-AF65-F5344CB8AC3E}">
        <p14:creationId xmlns:p14="http://schemas.microsoft.com/office/powerpoint/2010/main" val="2110381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139" y="581437"/>
            <a:ext cx="8396861" cy="5829411"/>
          </a:xfrm>
          <a:prstGeom prst="rect">
            <a:avLst/>
          </a:prstGeom>
        </p:spPr>
      </p:pic>
      <p:sp>
        <p:nvSpPr>
          <p:cNvPr id="5" name="Rectangle 4"/>
          <p:cNvSpPr/>
          <p:nvPr/>
        </p:nvSpPr>
        <p:spPr>
          <a:xfrm>
            <a:off x="5415064" y="6431889"/>
            <a:ext cx="6096000" cy="369332"/>
          </a:xfrm>
          <a:prstGeom prst="rect">
            <a:avLst/>
          </a:prstGeom>
        </p:spPr>
        <p:txBody>
          <a:bodyPr>
            <a:spAutoFit/>
          </a:bodyPr>
          <a:lstStyle/>
          <a:p>
            <a:pPr algn="r"/>
            <a:r>
              <a:rPr lang="en-US" dirty="0" smtClean="0">
                <a:latin typeface="Avenir Book" charset="0"/>
                <a:ea typeface="Avenir Book" charset="0"/>
                <a:cs typeface="Avenir Book" charset="0"/>
              </a:rPr>
              <a:t>(Lewis &amp; </a:t>
            </a:r>
            <a:r>
              <a:rPr lang="en-US" dirty="0" err="1" smtClean="0">
                <a:latin typeface="Avenir Book" charset="0"/>
                <a:ea typeface="Avenir Book" charset="0"/>
                <a:cs typeface="Avenir Book" charset="0"/>
              </a:rPr>
              <a:t>Lupyan</a:t>
            </a:r>
            <a:r>
              <a:rPr lang="en-US" dirty="0" smtClean="0">
                <a:latin typeface="Avenir Book" charset="0"/>
                <a:ea typeface="Avenir Book" charset="0"/>
                <a:cs typeface="Avenir Book" charset="0"/>
              </a:rPr>
              <a:t>, under revision, </a:t>
            </a:r>
            <a:r>
              <a:rPr lang="en-US" i="1" dirty="0" smtClean="0">
                <a:latin typeface="Avenir Book" charset="0"/>
                <a:ea typeface="Avenir Book" charset="0"/>
                <a:cs typeface="Avenir Book" charset="0"/>
              </a:rPr>
              <a:t>NH</a:t>
            </a:r>
            <a:r>
              <a:rPr lang="en-US" i="1" dirty="0">
                <a:latin typeface="Avenir Book" charset="0"/>
                <a:ea typeface="Avenir Book" charset="0"/>
                <a:cs typeface="Avenir Book" charset="0"/>
              </a:rPr>
              <a:t>B</a:t>
            </a:r>
            <a:r>
              <a:rPr lang="en-US" dirty="0" smtClean="0">
                <a:latin typeface="Avenir Book" charset="0"/>
                <a:ea typeface="Avenir Book" charset="0"/>
                <a:cs typeface="Avenir Book" charset="0"/>
              </a:rPr>
              <a:t>)</a:t>
            </a:r>
            <a:endParaRPr lang="en-US" dirty="0">
              <a:latin typeface="Avenir Book" charset="0"/>
              <a:ea typeface="Avenir Book" charset="0"/>
              <a:cs typeface="Avenir Book" charset="0"/>
            </a:endParaRPr>
          </a:p>
        </p:txBody>
      </p:sp>
      <p:sp>
        <p:nvSpPr>
          <p:cNvPr id="6" name="Rectangle 5"/>
          <p:cNvSpPr/>
          <p:nvPr/>
        </p:nvSpPr>
        <p:spPr>
          <a:xfrm>
            <a:off x="2320955" y="1589470"/>
            <a:ext cx="7199893" cy="3813344"/>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 </a:t>
            </a:r>
          </a:p>
        </p:txBody>
      </p:sp>
      <p:sp>
        <p:nvSpPr>
          <p:cNvPr id="7" name="Slide Number Placeholder 6"/>
          <p:cNvSpPr>
            <a:spLocks noGrp="1"/>
          </p:cNvSpPr>
          <p:nvPr>
            <p:ph type="sldNum" sz="quarter" idx="12"/>
          </p:nvPr>
        </p:nvSpPr>
        <p:spPr/>
        <p:txBody>
          <a:bodyPr/>
          <a:lstStyle/>
          <a:p>
            <a:fld id="{2F26DC62-A76D-AE47-AD5B-197159461ABB}" type="slidenum">
              <a:rPr lang="en-US" smtClean="0"/>
              <a:t>9</a:t>
            </a:fld>
            <a:endParaRPr lang="en-US"/>
          </a:p>
        </p:txBody>
      </p:sp>
      <p:sp>
        <p:nvSpPr>
          <p:cNvPr id="8" name="Content Placeholder 2"/>
          <p:cNvSpPr>
            <a:spLocks noGrp="1"/>
          </p:cNvSpPr>
          <p:nvPr>
            <p:ph idx="1"/>
          </p:nvPr>
        </p:nvSpPr>
        <p:spPr>
          <a:xfrm>
            <a:off x="7520049" y="1589470"/>
            <a:ext cx="4456321" cy="4102143"/>
          </a:xfrm>
        </p:spPr>
        <p:txBody>
          <a:bodyPr>
            <a:normAutofit/>
          </a:bodyPr>
          <a:lstStyle/>
          <a:p>
            <a:endParaRPr lang="en-US" dirty="0" smtClean="0"/>
          </a:p>
          <a:p>
            <a:endParaRPr lang="en-US" dirty="0"/>
          </a:p>
        </p:txBody>
      </p:sp>
    </p:spTree>
    <p:extLst>
      <p:ext uri="{BB962C8B-B14F-4D97-AF65-F5344CB8AC3E}">
        <p14:creationId xmlns:p14="http://schemas.microsoft.com/office/powerpoint/2010/main" val="12390603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933</TotalTime>
  <Words>1138</Words>
  <Application>Microsoft Macintosh PowerPoint</Application>
  <PresentationFormat>Widescreen</PresentationFormat>
  <Paragraphs>302</Paragraphs>
  <Slides>14</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Avenir Book</vt:lpstr>
      <vt:lpstr>Calibri</vt:lpstr>
      <vt:lpstr>Calibri Light</vt:lpstr>
      <vt:lpstr>Helvetica</vt:lpstr>
      <vt:lpstr>Mangal</vt:lpstr>
      <vt:lpstr>Menlo</vt:lpstr>
      <vt:lpstr>Arial</vt:lpstr>
      <vt:lpstr>Office Theme</vt:lpstr>
      <vt:lpstr>PowerPoint Presentation</vt:lpstr>
      <vt:lpstr>Over the lifespan, humans acquire a lot of knowledge about the world</vt:lpstr>
      <vt:lpstr>Word co-occurrences as related to word meaning</vt:lpstr>
      <vt:lpstr>Do distributional semantics reflect gender  stereotypes?</vt:lpstr>
      <vt:lpstr>Implicit Association Test (IAT) </vt:lpstr>
      <vt:lpstr>PowerPoint Presentation</vt:lpstr>
      <vt:lpstr>PowerPoint Presentation</vt:lpstr>
      <vt:lpstr>Implicit Association Test (IAT)</vt:lpstr>
      <vt:lpstr>PowerPoint Presentation</vt:lpstr>
      <vt:lpstr>PowerPoint Presentation</vt:lpstr>
      <vt:lpstr>PowerPoint Presentation</vt:lpstr>
      <vt:lpstr>What are we learning from language?</vt:lpstr>
      <vt:lpstr>PowerPoint Presentation</vt:lpstr>
      <vt:lpstr>+</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molly lewis</dc:creator>
  <cp:lastModifiedBy>molly lewis</cp:lastModifiedBy>
  <cp:revision>28</cp:revision>
  <dcterms:created xsi:type="dcterms:W3CDTF">2020-02-13T19:17:48Z</dcterms:created>
  <dcterms:modified xsi:type="dcterms:W3CDTF">2020-02-14T12:25:36Z</dcterms:modified>
</cp:coreProperties>
</file>

<file path=docProps/thumbnail.jpeg>
</file>